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1027" r:id="rId4"/>
    <p:sldId id="1028" r:id="rId5"/>
    <p:sldId id="1030" r:id="rId6"/>
    <p:sldId id="1031" r:id="rId7"/>
    <p:sldId id="1045" r:id="rId8"/>
    <p:sldId id="1032" r:id="rId9"/>
    <p:sldId id="894" r:id="rId10"/>
    <p:sldId id="1034" r:id="rId11"/>
    <p:sldId id="1033" r:id="rId12"/>
    <p:sldId id="1035" r:id="rId13"/>
    <p:sldId id="1036" r:id="rId14"/>
    <p:sldId id="1046" r:id="rId15"/>
    <p:sldId id="1037" r:id="rId16"/>
    <p:sldId id="1038" r:id="rId17"/>
    <p:sldId id="1040" r:id="rId18"/>
    <p:sldId id="1041" r:id="rId19"/>
    <p:sldId id="1043" r:id="rId20"/>
    <p:sldId id="1039" r:id="rId21"/>
    <p:sldId id="1047" r:id="rId22"/>
    <p:sldId id="1044" r:id="rId23"/>
    <p:sldId id="260" r:id="rId24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3A0"/>
    <a:srgbClr val="00B0F0"/>
    <a:srgbClr val="BFBFBF"/>
    <a:srgbClr val="376092"/>
    <a:srgbClr val="7F7F7F"/>
    <a:srgbClr val="DEDEDE"/>
    <a:srgbClr val="FFF59B"/>
    <a:srgbClr val="D9D9D9"/>
    <a:srgbClr val="FDE745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02" autoAdjust="0"/>
    <p:restoredTop sz="94660"/>
  </p:normalViewPr>
  <p:slideViewPr>
    <p:cSldViewPr>
      <p:cViewPr varScale="1">
        <p:scale>
          <a:sx n="106" d="100"/>
          <a:sy n="106" d="100"/>
        </p:scale>
        <p:origin x="1344" y="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40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7A981-4EE3-4C84-A1B6-2F4B4A62C47C}" type="datetimeFigureOut">
              <a:rPr lang="ko-KR" altLang="en-US" smtClean="0"/>
              <a:t>2022-06-24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CCAE3-E4C4-434C-BE89-92B8A887775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1666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main15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>
          <a:xfrm>
            <a:off x="1" y="95250"/>
            <a:ext cx="7708106" cy="741462"/>
          </a:xfrm>
        </p:spPr>
        <p:txBody>
          <a:bodyPr lIns="324000">
            <a:normAutofit/>
          </a:bodyPr>
          <a:lstStyle>
            <a:lvl1pPr algn="l">
              <a:defRPr sz="2600" spc="-1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슬라이드 번호 개체 틀 7"/>
          <p:cNvSpPr txBox="1">
            <a:spLocks/>
          </p:cNvSpPr>
          <p:nvPr userDrawn="1"/>
        </p:nvSpPr>
        <p:spPr bwMode="auto">
          <a:xfrm>
            <a:off x="3781425" y="6513513"/>
            <a:ext cx="23098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fld id="{44456B15-48D7-4FC9-8DA5-3CB4F5B3855C}" type="slidenum">
              <a:rPr kumimoji="0" lang="ko-KR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pPr algn="ctr"/>
              <a:t>‹#›</a:t>
            </a:fld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endParaRPr kumimoji="0" lang="ko-KR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CB27E18E-4B1A-47C7-8331-9403BD7E0D34}"/>
              </a:ext>
            </a:extLst>
          </p:cNvPr>
          <p:cNvCxnSpPr>
            <a:cxnSpLocks/>
          </p:cNvCxnSpPr>
          <p:nvPr userDrawn="1"/>
        </p:nvCxnSpPr>
        <p:spPr>
          <a:xfrm>
            <a:off x="170333" y="1745397"/>
            <a:ext cx="9577064" cy="0"/>
          </a:xfrm>
          <a:prstGeom prst="line">
            <a:avLst/>
          </a:prstGeom>
          <a:ln w="1143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>
          <a:xfrm>
            <a:off x="1" y="95250"/>
            <a:ext cx="7708106" cy="741462"/>
          </a:xfrm>
        </p:spPr>
        <p:txBody>
          <a:bodyPr lIns="324000">
            <a:normAutofit/>
          </a:bodyPr>
          <a:lstStyle>
            <a:lvl1pPr algn="l">
              <a:defRPr sz="2600" spc="-1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슬라이드 번호 개체 틀 7"/>
          <p:cNvSpPr txBox="1">
            <a:spLocks/>
          </p:cNvSpPr>
          <p:nvPr userDrawn="1"/>
        </p:nvSpPr>
        <p:spPr bwMode="auto">
          <a:xfrm>
            <a:off x="3781425" y="6513513"/>
            <a:ext cx="23098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fld id="{44456B15-48D7-4FC9-8DA5-3CB4F5B3855C}" type="slidenum">
              <a:rPr kumimoji="0" lang="ko-KR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pPr algn="ctr"/>
              <a:t>‹#›</a:t>
            </a:fld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endParaRPr kumimoji="0" lang="ko-KR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BF2861F-1029-4B0C-B194-43F540641D0F}"/>
              </a:ext>
            </a:extLst>
          </p:cNvPr>
          <p:cNvSpPr/>
          <p:nvPr userDrawn="1"/>
        </p:nvSpPr>
        <p:spPr>
          <a:xfrm>
            <a:off x="200472" y="1052736"/>
            <a:ext cx="9505056" cy="5328593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8258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본문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>
          <a:xfrm>
            <a:off x="1" y="95250"/>
            <a:ext cx="7708106" cy="741462"/>
          </a:xfrm>
        </p:spPr>
        <p:txBody>
          <a:bodyPr lIns="324000">
            <a:normAutofit/>
          </a:bodyPr>
          <a:lstStyle>
            <a:lvl1pPr algn="l">
              <a:defRPr sz="2600" spc="-1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슬라이드 번호 개체 틀 7"/>
          <p:cNvSpPr txBox="1">
            <a:spLocks/>
          </p:cNvSpPr>
          <p:nvPr userDrawn="1"/>
        </p:nvSpPr>
        <p:spPr bwMode="auto">
          <a:xfrm>
            <a:off x="3781425" y="6513513"/>
            <a:ext cx="23098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fld id="{44456B15-48D7-4FC9-8DA5-3CB4F5B3855C}" type="slidenum">
              <a:rPr kumimoji="0" lang="ko-KR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pPr algn="ctr"/>
              <a:t>‹#›</a:t>
            </a:fld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endParaRPr kumimoji="0" lang="ko-KR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BF2861F-1029-4B0C-B194-43F540641D0F}"/>
              </a:ext>
            </a:extLst>
          </p:cNvPr>
          <p:cNvSpPr/>
          <p:nvPr userDrawn="1"/>
        </p:nvSpPr>
        <p:spPr>
          <a:xfrm>
            <a:off x="247541" y="1221691"/>
            <a:ext cx="9433048" cy="5159637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60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contents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contents0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감사합니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end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master06.jpg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87260-C354-4894-8018-5C8C20004306}" type="datetimeFigureOut">
              <a:rPr lang="ko-KR" altLang="en-US" smtClean="0"/>
              <a:pPr/>
              <a:t>2022-06-24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CBBA3-FB56-476C-8EE4-0C1C6BDD4FF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9" r:id="rId3"/>
    <p:sldLayoutId id="2147483661" r:id="rId4"/>
    <p:sldLayoutId id="2147483657" r:id="rId5"/>
    <p:sldLayoutId id="2147483656" r:id="rId6"/>
    <p:sldLayoutId id="2147483658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4FB5F871-D557-40C5-A797-B708233B6D35}"/>
              </a:ext>
            </a:extLst>
          </p:cNvPr>
          <p:cNvGrpSpPr/>
          <p:nvPr/>
        </p:nvGrpSpPr>
        <p:grpSpPr>
          <a:xfrm>
            <a:off x="837212" y="1844824"/>
            <a:ext cx="8220244" cy="740492"/>
            <a:chOff x="772357" y="2173329"/>
            <a:chExt cx="6010045" cy="740492"/>
          </a:xfrm>
          <a:solidFill>
            <a:srgbClr val="0070C0"/>
          </a:solidFill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BC3BE25-C403-4106-9846-9C6C7193AA3D}"/>
                </a:ext>
              </a:extLst>
            </p:cNvPr>
            <p:cNvSpPr/>
            <p:nvPr/>
          </p:nvSpPr>
          <p:spPr>
            <a:xfrm>
              <a:off x="772357" y="2173329"/>
              <a:ext cx="6010045" cy="74049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BEE12138-FFA7-42FA-82B8-2103B45D019B}"/>
                </a:ext>
              </a:extLst>
            </p:cNvPr>
            <p:cNvSpPr txBox="1"/>
            <p:nvPr/>
          </p:nvSpPr>
          <p:spPr>
            <a:xfrm>
              <a:off x="925660" y="2306386"/>
              <a:ext cx="5732981" cy="474376"/>
            </a:xfrm>
            <a:prstGeom prst="rect">
              <a:avLst/>
            </a:prstGeom>
            <a:grp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4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창녕군 원예산업발전계획 수립 설명자료</a:t>
              </a:r>
            </a:p>
          </p:txBody>
        </p:sp>
      </p:grpSp>
      <p:pic>
        <p:nvPicPr>
          <p:cNvPr id="21" name="그림 20">
            <a:extLst>
              <a:ext uri="{FF2B5EF4-FFF2-40B4-BE49-F238E27FC236}">
                <a16:creationId xmlns:a16="http://schemas.microsoft.com/office/drawing/2014/main" id="{21B8765A-2AE9-48E2-80B9-B65D3CA965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95" t="14826" r="10726" b="52209"/>
          <a:stretch/>
        </p:blipFill>
        <p:spPr>
          <a:xfrm>
            <a:off x="2432720" y="3673050"/>
            <a:ext cx="3240359" cy="2960602"/>
          </a:xfrm>
          <a:prstGeom prst="diamond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4630250D-33F5-4E12-A317-2A52720406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904" t="15108" r="9293" b="46142"/>
          <a:stretch/>
        </p:blipFill>
        <p:spPr>
          <a:xfrm>
            <a:off x="1047790" y="4140691"/>
            <a:ext cx="2088598" cy="1872208"/>
          </a:xfrm>
          <a:prstGeom prst="diamond">
            <a:avLst/>
          </a:prstGeom>
        </p:spPr>
      </p:pic>
      <p:pic>
        <p:nvPicPr>
          <p:cNvPr id="1026" name="_x877218352">
            <a:extLst>
              <a:ext uri="{FF2B5EF4-FFF2-40B4-BE49-F238E27FC236}">
                <a16:creationId xmlns:a16="http://schemas.microsoft.com/office/drawing/2014/main" id="{0D6D32F4-F5B8-1CD4-F0D6-9F053A4B9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" r="5476" b="5858"/>
          <a:stretch>
            <a:fillRect/>
          </a:stretch>
        </p:blipFill>
        <p:spPr bwMode="auto">
          <a:xfrm>
            <a:off x="8709687" y="186243"/>
            <a:ext cx="954705" cy="74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877219216">
            <a:extLst>
              <a:ext uri="{FF2B5EF4-FFF2-40B4-BE49-F238E27FC236}">
                <a16:creationId xmlns:a16="http://schemas.microsoft.com/office/drawing/2014/main" id="{BD433357-E6C4-9E96-BF18-6625CA9DB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4" t="9836"/>
          <a:stretch>
            <a:fillRect/>
          </a:stretch>
        </p:blipFill>
        <p:spPr bwMode="auto">
          <a:xfrm>
            <a:off x="272480" y="374494"/>
            <a:ext cx="1962229" cy="66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8E5F66-4517-4E0F-55A7-37C8A9F00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8" name="_x877223464">
            <a:extLst>
              <a:ext uri="{FF2B5EF4-FFF2-40B4-BE49-F238E27FC236}">
                <a16:creationId xmlns:a16="http://schemas.microsoft.com/office/drawing/2014/main" id="{4594E669-9AFA-7AE8-48DE-5F56B94F2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267" y="5733256"/>
            <a:ext cx="1833563" cy="76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889334" y="1980366"/>
            <a:ext cx="8731714" cy="876092"/>
            <a:chOff x="659185" y="1428958"/>
            <a:chExt cx="8060044" cy="876092"/>
          </a:xfrm>
        </p:grpSpPr>
        <p:pic>
          <p:nvPicPr>
            <p:cNvPr id="15" name="그림 14" descr="009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9185" y="1428958"/>
              <a:ext cx="8060044" cy="876092"/>
            </a:xfrm>
            <a:prstGeom prst="rect">
              <a:avLst/>
            </a:prstGeom>
          </p:spPr>
        </p:pic>
        <p:sp>
          <p:nvSpPr>
            <p:cNvPr id="20" name="직사각형 19"/>
            <p:cNvSpPr/>
            <p:nvPr/>
          </p:nvSpPr>
          <p:spPr>
            <a:xfrm>
              <a:off x="811038" y="1552576"/>
              <a:ext cx="722488" cy="6531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/>
            <a:p>
              <a:pPr algn="ctr"/>
              <a:r>
                <a:rPr lang="en-US" altLang="ko-KR" sz="2900" spc="-300" dirty="0">
                  <a:solidFill>
                    <a:schemeClr val="bg1"/>
                  </a:solidFill>
                  <a:latin typeface="HY견명조" pitchFamily="18" charset="-127"/>
                  <a:ea typeface="HY견명조" pitchFamily="18" charset="-127"/>
                </a:rPr>
                <a:t>I`</a:t>
              </a:r>
              <a:endParaRPr lang="ko-KR" altLang="en-US" sz="2900" spc="-3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889334" y="2844462"/>
            <a:ext cx="8731714" cy="876092"/>
            <a:chOff x="894656" y="2245801"/>
            <a:chExt cx="8060044" cy="876092"/>
          </a:xfrm>
        </p:grpSpPr>
        <p:pic>
          <p:nvPicPr>
            <p:cNvPr id="16" name="그림 15" descr="009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4656" y="2245801"/>
              <a:ext cx="8060044" cy="876092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>
              <a:off x="1055215" y="2357984"/>
              <a:ext cx="722488" cy="6531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/>
            <a:p>
              <a:pPr algn="ctr"/>
              <a:r>
                <a:rPr lang="en-US" altLang="ko-KR" sz="2900" spc="-300" dirty="0">
                  <a:solidFill>
                    <a:schemeClr val="bg1"/>
                  </a:solidFill>
                  <a:latin typeface="HY견명조" pitchFamily="18" charset="-127"/>
                  <a:ea typeface="HY견명조" pitchFamily="18" charset="-127"/>
                </a:rPr>
                <a:t>II`</a:t>
              </a:r>
              <a:endParaRPr lang="ko-KR" altLang="en-US" sz="2900" spc="-3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1989587" y="2120781"/>
            <a:ext cx="5859895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r>
              <a:rPr lang="ko-KR" altLang="en-US" sz="2600" spc="-100" dirty="0">
                <a:solidFill>
                  <a:schemeClr val="tx1"/>
                </a:solidFill>
                <a:effectLst>
                  <a:outerShdw blurRad="254000" dir="2700000" algn="tl" rotWithShape="0">
                    <a:prstClr val="black">
                      <a:alpha val="11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산지유통정책 핵심방향                        </a:t>
            </a:r>
            <a:r>
              <a:rPr lang="en-US" altLang="ko-KR" sz="2600" spc="-100" dirty="0">
                <a:solidFill>
                  <a:schemeClr val="tx1"/>
                </a:solidFill>
                <a:effectLst>
                  <a:outerShdw blurRad="254000" dir="2700000" algn="tl" rotWithShape="0">
                    <a:prstClr val="black">
                      <a:alpha val="11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3</a:t>
            </a:r>
            <a:endParaRPr lang="ko-KR" altLang="en-US" sz="2600" spc="-100" dirty="0">
              <a:solidFill>
                <a:schemeClr val="tx1"/>
              </a:solidFill>
              <a:effectLst>
                <a:outerShdw blurRad="254000" dir="2700000" algn="tl" rotWithShape="0">
                  <a:prstClr val="black">
                    <a:alpha val="11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" name="그림 8" descr="0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13" y="1157976"/>
            <a:ext cx="2896209" cy="736060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1975505" y="2981831"/>
            <a:ext cx="5859895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r>
              <a:rPr lang="ko-KR" altLang="en-US" sz="2600" spc="-100" dirty="0">
                <a:solidFill>
                  <a:schemeClr val="tx1"/>
                </a:solidFill>
                <a:effectLst>
                  <a:outerShdw blurRad="254000" dir="2700000" algn="tl" rotWithShape="0">
                    <a:prstClr val="black">
                      <a:alpha val="11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원예산업종합계획 핵심사항                 </a:t>
            </a:r>
            <a:r>
              <a:rPr lang="en-US" altLang="ko-KR" sz="2600" spc="-100" dirty="0">
                <a:solidFill>
                  <a:schemeClr val="tx1"/>
                </a:solidFill>
                <a:effectLst>
                  <a:outerShdw blurRad="254000" dir="2700000" algn="tl" rotWithShape="0">
                    <a:prstClr val="black">
                      <a:alpha val="11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10</a:t>
            </a:r>
            <a:endParaRPr lang="ko-KR" altLang="en-US" sz="2600" spc="-100" dirty="0">
              <a:solidFill>
                <a:schemeClr val="tx1"/>
              </a:solidFill>
              <a:effectLst>
                <a:outerShdw blurRad="254000" dir="2700000" algn="tl" rotWithShape="0">
                  <a:prstClr val="black">
                    <a:alpha val="11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EDD7DABC-824C-4F85-80B1-6052C0CDBAB3}"/>
              </a:ext>
            </a:extLst>
          </p:cNvPr>
          <p:cNvGrpSpPr/>
          <p:nvPr/>
        </p:nvGrpSpPr>
        <p:grpSpPr>
          <a:xfrm>
            <a:off x="889456" y="3705036"/>
            <a:ext cx="8731714" cy="876092"/>
            <a:chOff x="894656" y="2245801"/>
            <a:chExt cx="8060044" cy="876092"/>
          </a:xfrm>
        </p:grpSpPr>
        <p:pic>
          <p:nvPicPr>
            <p:cNvPr id="13" name="그림 12" descr="009.png">
              <a:extLst>
                <a:ext uri="{FF2B5EF4-FFF2-40B4-BE49-F238E27FC236}">
                  <a16:creationId xmlns:a16="http://schemas.microsoft.com/office/drawing/2014/main" id="{17430D47-E6CA-4ECD-B7CF-70C00EC3B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4656" y="2245801"/>
              <a:ext cx="8060044" cy="876092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081D8C6-91CE-4286-B981-2FA33767BFC4}"/>
                </a:ext>
              </a:extLst>
            </p:cNvPr>
            <p:cNvSpPr/>
            <p:nvPr/>
          </p:nvSpPr>
          <p:spPr>
            <a:xfrm>
              <a:off x="1055215" y="2357984"/>
              <a:ext cx="722488" cy="6531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/>
            <a:p>
              <a:pPr algn="ctr"/>
              <a:r>
                <a:rPr lang="en-US" altLang="ko-KR" sz="2900" spc="-300" dirty="0">
                  <a:solidFill>
                    <a:schemeClr val="bg1"/>
                  </a:solidFill>
                  <a:latin typeface="HY견명조" pitchFamily="18" charset="-127"/>
                  <a:ea typeface="HY견명조" pitchFamily="18" charset="-127"/>
                </a:rPr>
                <a:t>Ⅲ`</a:t>
              </a:r>
              <a:endParaRPr lang="ko-KR" altLang="en-US" sz="2900" spc="-3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666E5AF-785E-4D86-A9B2-BF1FAE393927}"/>
              </a:ext>
            </a:extLst>
          </p:cNvPr>
          <p:cNvSpPr/>
          <p:nvPr/>
        </p:nvSpPr>
        <p:spPr>
          <a:xfrm>
            <a:off x="1975627" y="3842405"/>
            <a:ext cx="5859895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r>
              <a:rPr lang="ko-KR" altLang="en-US" sz="2600" spc="-100" dirty="0">
                <a:solidFill>
                  <a:schemeClr val="tx1"/>
                </a:solidFill>
                <a:effectLst>
                  <a:outerShdw blurRad="254000" dir="2700000" algn="tl" rotWithShape="0">
                    <a:prstClr val="black">
                      <a:alpha val="11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창녕군 원예산업종합계획 수립계획      </a:t>
            </a:r>
            <a:r>
              <a:rPr lang="en-US" altLang="ko-KR" sz="2600" spc="-100" dirty="0">
                <a:solidFill>
                  <a:schemeClr val="tx1"/>
                </a:solidFill>
                <a:effectLst>
                  <a:outerShdw blurRad="254000" dir="2700000" algn="tl" rotWithShape="0">
                    <a:prstClr val="black">
                      <a:alpha val="11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16</a:t>
            </a:r>
            <a:endParaRPr lang="ko-KR" altLang="en-US" sz="2600" spc="-100" dirty="0">
              <a:solidFill>
                <a:schemeClr val="tx1"/>
              </a:solidFill>
              <a:effectLst>
                <a:outerShdw blurRad="254000" dir="2700000" algn="tl" rotWithShape="0">
                  <a:prstClr val="black">
                    <a:alpha val="11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산지유통정책 핵심방향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54361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207781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농산물 유통환경 변화</a:t>
            </a:r>
            <a:endParaRPr lang="en-US" altLang="ko-KR" sz="14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24753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27">
            <a:extLst>
              <a:ext uri="{FF2B5EF4-FFF2-40B4-BE49-F238E27FC236}">
                <a16:creationId xmlns:a16="http://schemas.microsoft.com/office/drawing/2014/main" id="{24613C85-8F19-BCAB-6C13-30B51143FA86}"/>
              </a:ext>
            </a:extLst>
          </p:cNvPr>
          <p:cNvSpPr/>
          <p:nvPr/>
        </p:nvSpPr>
        <p:spPr>
          <a:xfrm>
            <a:off x="4260177" y="2222270"/>
            <a:ext cx="158417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pc="-50" dirty="0">
                <a:solidFill>
                  <a:schemeClr val="bg1"/>
                </a:solidFill>
              </a:rPr>
              <a:t>CJ </a:t>
            </a:r>
            <a:r>
              <a:rPr lang="ko-KR" altLang="en-US" sz="1000" b="1" spc="-50" dirty="0" err="1">
                <a:solidFill>
                  <a:schemeClr val="bg1"/>
                </a:solidFill>
              </a:rPr>
              <a:t>프레시웨이</a:t>
            </a:r>
            <a:r>
              <a:rPr lang="ko-KR" altLang="en-US" sz="1000" b="1" spc="-50" dirty="0">
                <a:solidFill>
                  <a:schemeClr val="bg1"/>
                </a:solidFill>
              </a:rPr>
              <a:t> </a:t>
            </a:r>
            <a:r>
              <a:rPr lang="en-US" altLang="ko-KR" sz="1000" b="1" spc="-50" dirty="0">
                <a:solidFill>
                  <a:schemeClr val="bg1"/>
                </a:solidFill>
              </a:rPr>
              <a:t>PSC</a:t>
            </a:r>
            <a:endParaRPr lang="ko-KR" altLang="en-US" sz="1000" b="1" spc="-50" dirty="0">
              <a:solidFill>
                <a:schemeClr val="bg1"/>
              </a:solidFill>
            </a:endParaRPr>
          </a:p>
        </p:txBody>
      </p:sp>
      <p:sp>
        <p:nvSpPr>
          <p:cNvPr id="22" name="모서리가 둥근 직사각형 27">
            <a:extLst>
              <a:ext uri="{FF2B5EF4-FFF2-40B4-BE49-F238E27FC236}">
                <a16:creationId xmlns:a16="http://schemas.microsoft.com/office/drawing/2014/main" id="{016278CE-214B-9F26-89C5-223E5658320B}"/>
              </a:ext>
            </a:extLst>
          </p:cNvPr>
          <p:cNvSpPr/>
          <p:nvPr/>
        </p:nvSpPr>
        <p:spPr>
          <a:xfrm>
            <a:off x="5844352" y="2222270"/>
            <a:ext cx="158417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50" dirty="0" err="1">
                <a:solidFill>
                  <a:schemeClr val="bg1"/>
                </a:solidFill>
              </a:rPr>
              <a:t>쿠팡</a:t>
            </a:r>
            <a:r>
              <a:rPr lang="ko-KR" altLang="en-US" sz="1000" b="1" spc="-50" dirty="0">
                <a:solidFill>
                  <a:schemeClr val="bg1"/>
                </a:solidFill>
              </a:rPr>
              <a:t> </a:t>
            </a:r>
            <a:r>
              <a:rPr lang="en-US" altLang="ko-KR" sz="1000" b="1" spc="-50" dirty="0">
                <a:solidFill>
                  <a:schemeClr val="bg1"/>
                </a:solidFill>
              </a:rPr>
              <a:t>CFS</a:t>
            </a:r>
            <a:endParaRPr lang="ko-KR" altLang="en-US" sz="1000" b="1" spc="-50" dirty="0">
              <a:solidFill>
                <a:schemeClr val="bg1"/>
              </a:solidFill>
            </a:endParaRPr>
          </a:p>
        </p:txBody>
      </p:sp>
      <p:sp>
        <p:nvSpPr>
          <p:cNvPr id="23" name="모서리가 둥근 직사각형 27">
            <a:extLst>
              <a:ext uri="{FF2B5EF4-FFF2-40B4-BE49-F238E27FC236}">
                <a16:creationId xmlns:a16="http://schemas.microsoft.com/office/drawing/2014/main" id="{11476AD5-399B-6555-85D6-4475BD7743F9}"/>
              </a:ext>
            </a:extLst>
          </p:cNvPr>
          <p:cNvSpPr/>
          <p:nvPr/>
        </p:nvSpPr>
        <p:spPr>
          <a:xfrm>
            <a:off x="4260177" y="2511044"/>
            <a:ext cx="158417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50" dirty="0">
                <a:solidFill>
                  <a:schemeClr val="bg1"/>
                </a:solidFill>
              </a:rPr>
              <a:t>신세계 네오</a:t>
            </a:r>
            <a:r>
              <a:rPr lang="en-US" altLang="ko-KR" sz="1000" b="1" spc="-50" dirty="0">
                <a:solidFill>
                  <a:schemeClr val="bg1"/>
                </a:solidFill>
              </a:rPr>
              <a:t>003</a:t>
            </a:r>
            <a:endParaRPr lang="ko-KR" altLang="en-US" sz="1000" b="1" spc="-50" dirty="0">
              <a:solidFill>
                <a:schemeClr val="bg1"/>
              </a:solidFill>
            </a:endParaRPr>
          </a:p>
        </p:txBody>
      </p:sp>
      <p:sp>
        <p:nvSpPr>
          <p:cNvPr id="24" name="모서리가 둥근 직사각형 27">
            <a:extLst>
              <a:ext uri="{FF2B5EF4-FFF2-40B4-BE49-F238E27FC236}">
                <a16:creationId xmlns:a16="http://schemas.microsoft.com/office/drawing/2014/main" id="{E22A4B3E-C832-20AF-48A3-6525BA157E02}"/>
              </a:ext>
            </a:extLst>
          </p:cNvPr>
          <p:cNvSpPr/>
          <p:nvPr/>
        </p:nvSpPr>
        <p:spPr>
          <a:xfrm>
            <a:off x="5844352" y="2511044"/>
            <a:ext cx="158417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50" dirty="0" err="1">
                <a:solidFill>
                  <a:schemeClr val="bg1"/>
                </a:solidFill>
              </a:rPr>
              <a:t>마켓컬리</a:t>
            </a:r>
            <a:r>
              <a:rPr lang="ko-KR" altLang="en-US" sz="1000" b="1" spc="-50" dirty="0">
                <a:solidFill>
                  <a:schemeClr val="bg1"/>
                </a:solidFill>
              </a:rPr>
              <a:t> </a:t>
            </a:r>
            <a:r>
              <a:rPr lang="en-US" altLang="ko-KR" sz="1000" b="1" spc="-50" dirty="0">
                <a:solidFill>
                  <a:schemeClr val="bg1"/>
                </a:solidFill>
              </a:rPr>
              <a:t>QPS</a:t>
            </a:r>
            <a:endParaRPr lang="ko-KR" altLang="en-US" sz="1000" b="1" spc="-50" dirty="0">
              <a:solidFill>
                <a:schemeClr val="bg1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630CB84-E8DD-D4E8-E32F-5869483F34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</a:blip>
          <a:srcRect l="28920" t="44097" r="59450" b="28320"/>
          <a:stretch/>
        </p:blipFill>
        <p:spPr>
          <a:xfrm>
            <a:off x="1716133" y="2240005"/>
            <a:ext cx="740567" cy="94219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2F8DADED-2818-F076-CDA5-A16E39FFD3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</a:blip>
          <a:srcRect l="27466" t="42678" r="58723" b="26964"/>
          <a:stretch/>
        </p:blipFill>
        <p:spPr>
          <a:xfrm>
            <a:off x="8443696" y="2257497"/>
            <a:ext cx="875222" cy="942194"/>
          </a:xfrm>
          <a:prstGeom prst="rect">
            <a:avLst/>
          </a:prstGeom>
        </p:spPr>
      </p:pic>
      <p:sp>
        <p:nvSpPr>
          <p:cNvPr id="29" name="화살표: 오른쪽 28">
            <a:extLst>
              <a:ext uri="{FF2B5EF4-FFF2-40B4-BE49-F238E27FC236}">
                <a16:creationId xmlns:a16="http://schemas.microsoft.com/office/drawing/2014/main" id="{DA9815A1-5B6A-2225-EF1A-92D09C86093C}"/>
              </a:ext>
            </a:extLst>
          </p:cNvPr>
          <p:cNvSpPr/>
          <p:nvPr/>
        </p:nvSpPr>
        <p:spPr>
          <a:xfrm>
            <a:off x="2850080" y="2424849"/>
            <a:ext cx="257745" cy="30122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화살표: 오른쪽 34">
            <a:extLst>
              <a:ext uri="{FF2B5EF4-FFF2-40B4-BE49-F238E27FC236}">
                <a16:creationId xmlns:a16="http://schemas.microsoft.com/office/drawing/2014/main" id="{D976AF79-6452-9C92-7B62-EF99FB582C50}"/>
              </a:ext>
            </a:extLst>
          </p:cNvPr>
          <p:cNvSpPr/>
          <p:nvPr/>
        </p:nvSpPr>
        <p:spPr>
          <a:xfrm>
            <a:off x="7924735" y="2434656"/>
            <a:ext cx="257745" cy="30122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왼쪽 중괄호 11">
            <a:extLst>
              <a:ext uri="{FF2B5EF4-FFF2-40B4-BE49-F238E27FC236}">
                <a16:creationId xmlns:a16="http://schemas.microsoft.com/office/drawing/2014/main" id="{889D4190-A3CF-91EF-8C06-541F8249771E}"/>
              </a:ext>
            </a:extLst>
          </p:cNvPr>
          <p:cNvSpPr/>
          <p:nvPr/>
        </p:nvSpPr>
        <p:spPr>
          <a:xfrm rot="16200000">
            <a:off x="5773760" y="1356355"/>
            <a:ext cx="129790" cy="3156955"/>
          </a:xfrm>
          <a:prstGeom prst="lef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모서리가 둥근 직사각형 16">
            <a:extLst>
              <a:ext uri="{FF2B5EF4-FFF2-40B4-BE49-F238E27FC236}">
                <a16:creationId xmlns:a16="http://schemas.microsoft.com/office/drawing/2014/main" id="{4A070843-ADC9-C5EF-5F93-7664FA1D6B61}"/>
              </a:ext>
            </a:extLst>
          </p:cNvPr>
          <p:cNvSpPr/>
          <p:nvPr/>
        </p:nvSpPr>
        <p:spPr>
          <a:xfrm>
            <a:off x="2491665" y="2826504"/>
            <a:ext cx="994605" cy="392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생산자</a:t>
            </a:r>
            <a:r>
              <a:rPr lang="en-US" altLang="ko-KR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직접교섭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산지 지배력 강화</a:t>
            </a:r>
          </a:p>
        </p:txBody>
      </p:sp>
      <p:sp>
        <p:nvSpPr>
          <p:cNvPr id="37" name="모서리가 둥근 직사각형 16">
            <a:extLst>
              <a:ext uri="{FF2B5EF4-FFF2-40B4-BE49-F238E27FC236}">
                <a16:creationId xmlns:a16="http://schemas.microsoft.com/office/drawing/2014/main" id="{168AFAD3-7804-99B5-86D6-FF97B41B197F}"/>
              </a:ext>
            </a:extLst>
          </p:cNvPr>
          <p:cNvSpPr/>
          <p:nvPr/>
        </p:nvSpPr>
        <p:spPr>
          <a:xfrm>
            <a:off x="4387415" y="3043435"/>
            <a:ext cx="2916242" cy="2092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직접 상품화 기능 확대</a:t>
            </a:r>
            <a:r>
              <a:rPr lang="en-US" altLang="ko-KR" sz="1000" b="1" spc="-50" dirty="0">
                <a:latin typeface="+mn-ea"/>
                <a:cs typeface="Arial" pitchFamily="34" charset="0"/>
              </a:rPr>
              <a:t>(</a:t>
            </a:r>
            <a:r>
              <a:rPr lang="ko-KR" altLang="en-US" sz="1000" b="1" u="sng" spc="-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산지유통 부가가치 흡수</a:t>
            </a:r>
            <a:r>
              <a:rPr lang="en-US" altLang="ko-KR" sz="1000" b="1" spc="-50" dirty="0">
                <a:latin typeface="+mn-ea"/>
                <a:cs typeface="Arial" pitchFamily="34" charset="0"/>
              </a:rPr>
              <a:t>)</a:t>
            </a:r>
            <a:endParaRPr lang="ko-KR" altLang="en-US" sz="1000" b="1" spc="-50" dirty="0">
              <a:latin typeface="+mn-ea"/>
              <a:cs typeface="Arial" pitchFamily="34" charset="0"/>
            </a:endParaRP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78A05C2F-8481-9015-FF7C-C71A0E36D340}"/>
              </a:ext>
            </a:extLst>
          </p:cNvPr>
          <p:cNvSpPr/>
          <p:nvPr/>
        </p:nvSpPr>
        <p:spPr>
          <a:xfrm>
            <a:off x="1542054" y="2057689"/>
            <a:ext cx="7930657" cy="1329366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34" name="Oval 8">
            <a:extLst>
              <a:ext uri="{FF2B5EF4-FFF2-40B4-BE49-F238E27FC236}">
                <a16:creationId xmlns:a16="http://schemas.microsoft.com/office/drawing/2014/main" id="{A594D442-5B6E-89F5-ADBF-86B5EC870591}"/>
              </a:ext>
            </a:extLst>
          </p:cNvPr>
          <p:cNvSpPr/>
          <p:nvPr/>
        </p:nvSpPr>
        <p:spPr>
          <a:xfrm>
            <a:off x="427455" y="2444974"/>
            <a:ext cx="631606" cy="631606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64B1A59B-C9BF-55DD-F05C-7D4B9D587F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</a:blip>
          <a:srcRect l="28920" t="44097" r="59450" b="28320"/>
          <a:stretch/>
        </p:blipFill>
        <p:spPr>
          <a:xfrm>
            <a:off x="1749689" y="4707209"/>
            <a:ext cx="740567" cy="942194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D2DE0F63-288D-F811-6CFD-2A285AFAB0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</a:blip>
          <a:srcRect l="27466" t="42678" r="58723" b="26964"/>
          <a:stretch/>
        </p:blipFill>
        <p:spPr>
          <a:xfrm>
            <a:off x="8321354" y="4724701"/>
            <a:ext cx="875222" cy="942194"/>
          </a:xfrm>
          <a:prstGeom prst="rect">
            <a:avLst/>
          </a:prstGeom>
        </p:spPr>
      </p:pic>
      <p:sp>
        <p:nvSpPr>
          <p:cNvPr id="50" name="화살표: 오른쪽 49">
            <a:extLst>
              <a:ext uri="{FF2B5EF4-FFF2-40B4-BE49-F238E27FC236}">
                <a16:creationId xmlns:a16="http://schemas.microsoft.com/office/drawing/2014/main" id="{DF44081B-0238-DA7C-2FBA-52CB3BD78B00}"/>
              </a:ext>
            </a:extLst>
          </p:cNvPr>
          <p:cNvSpPr/>
          <p:nvPr/>
        </p:nvSpPr>
        <p:spPr>
          <a:xfrm>
            <a:off x="2787108" y="4860023"/>
            <a:ext cx="257745" cy="30122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화살표: 오른쪽 50">
            <a:extLst>
              <a:ext uri="{FF2B5EF4-FFF2-40B4-BE49-F238E27FC236}">
                <a16:creationId xmlns:a16="http://schemas.microsoft.com/office/drawing/2014/main" id="{DF7AA9A2-D04B-97FD-9FBD-DF2E02AA257C}"/>
              </a:ext>
            </a:extLst>
          </p:cNvPr>
          <p:cNvSpPr/>
          <p:nvPr/>
        </p:nvSpPr>
        <p:spPr>
          <a:xfrm>
            <a:off x="7880385" y="4860023"/>
            <a:ext cx="257745" cy="30122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A017C272-08FF-6F7F-B234-B08D56272D5D}"/>
              </a:ext>
            </a:extLst>
          </p:cNvPr>
          <p:cNvSpPr/>
          <p:nvPr/>
        </p:nvSpPr>
        <p:spPr>
          <a:xfrm>
            <a:off x="1542054" y="4508115"/>
            <a:ext cx="7930657" cy="1329366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56" name="모서리가 둥근 직사각형 16">
            <a:extLst>
              <a:ext uri="{FF2B5EF4-FFF2-40B4-BE49-F238E27FC236}">
                <a16:creationId xmlns:a16="http://schemas.microsoft.com/office/drawing/2014/main" id="{4A3533C4-2AB9-B9A8-15E3-AB157A7ACD28}"/>
              </a:ext>
            </a:extLst>
          </p:cNvPr>
          <p:cNvSpPr/>
          <p:nvPr/>
        </p:nvSpPr>
        <p:spPr>
          <a:xfrm>
            <a:off x="7480683" y="2826504"/>
            <a:ext cx="1080120" cy="39759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소비자 수요예측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맞춤형 상품 공급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7B40DBB-62C4-AD09-4F6A-3FB85E552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6985" y="2199947"/>
            <a:ext cx="1080120" cy="635092"/>
          </a:xfrm>
          <a:prstGeom prst="rect">
            <a:avLst/>
          </a:prstGeom>
        </p:spPr>
      </p:pic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C720F4CB-20FE-9CDB-2D5E-DFC77FC40DFF}"/>
              </a:ext>
            </a:extLst>
          </p:cNvPr>
          <p:cNvCxnSpPr>
            <a:cxnSpLocks/>
            <a:stCxn id="64" idx="1"/>
            <a:endCxn id="68" idx="3"/>
          </p:cNvCxnSpPr>
          <p:nvPr/>
        </p:nvCxnSpPr>
        <p:spPr>
          <a:xfrm rot="10800000" flipV="1">
            <a:off x="1048765" y="1825262"/>
            <a:ext cx="438098" cy="91253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연결선: 꺾임 58">
            <a:extLst>
              <a:ext uri="{FF2B5EF4-FFF2-40B4-BE49-F238E27FC236}">
                <a16:creationId xmlns:a16="http://schemas.microsoft.com/office/drawing/2014/main" id="{E07EAF1D-FD3F-40B0-8A90-AF7F25A6563E}"/>
              </a:ext>
            </a:extLst>
          </p:cNvPr>
          <p:cNvCxnSpPr>
            <a:cxnSpLocks/>
            <a:stCxn id="65" idx="1"/>
            <a:endCxn id="68" idx="3"/>
          </p:cNvCxnSpPr>
          <p:nvPr/>
        </p:nvCxnSpPr>
        <p:spPr>
          <a:xfrm rot="10800000">
            <a:off x="1048765" y="2737797"/>
            <a:ext cx="406010" cy="885867"/>
          </a:xfrm>
          <a:prstGeom prst="bentConnector3">
            <a:avLst>
              <a:gd name="adj1" fmla="val 4793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모서리가 둥근 직사각형 16">
            <a:extLst>
              <a:ext uri="{FF2B5EF4-FFF2-40B4-BE49-F238E27FC236}">
                <a16:creationId xmlns:a16="http://schemas.microsoft.com/office/drawing/2014/main" id="{68C21BA5-51C2-FF11-565D-F8FD246015BA}"/>
              </a:ext>
            </a:extLst>
          </p:cNvPr>
          <p:cNvSpPr/>
          <p:nvPr/>
        </p:nvSpPr>
        <p:spPr>
          <a:xfrm>
            <a:off x="1486863" y="1645243"/>
            <a:ext cx="6221243" cy="3600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en-US" altLang="ko-KR" sz="1400" b="1" spc="-150" dirty="0">
                <a:latin typeface="+mn-ea"/>
                <a:cs typeface="Arial" pitchFamily="34" charset="0"/>
              </a:rPr>
              <a:t> 1. </a:t>
            </a:r>
            <a:r>
              <a:rPr lang="ko-KR" altLang="en-US" sz="1400" b="1" spc="-150" dirty="0">
                <a:latin typeface="+mn-ea"/>
                <a:cs typeface="Arial" pitchFamily="34" charset="0"/>
              </a:rPr>
              <a:t>대형소비거래처</a:t>
            </a:r>
            <a:r>
              <a:rPr lang="en-US" altLang="ko-KR" sz="14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400" b="1" spc="-150" dirty="0">
                <a:latin typeface="+mn-ea"/>
                <a:cs typeface="Arial" pitchFamily="34" charset="0"/>
              </a:rPr>
              <a:t>유통업체</a:t>
            </a:r>
            <a:r>
              <a:rPr lang="en-US" altLang="ko-KR" sz="14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400" b="1" spc="-150" dirty="0" err="1">
                <a:latin typeface="+mn-ea"/>
                <a:cs typeface="Arial" pitchFamily="34" charset="0"/>
              </a:rPr>
              <a:t>플래폼</a:t>
            </a:r>
            <a:r>
              <a:rPr lang="ko-KR" altLang="en-US" sz="1400" b="1" spc="-150" dirty="0">
                <a:latin typeface="+mn-ea"/>
                <a:cs typeface="Arial" pitchFamily="34" charset="0"/>
              </a:rPr>
              <a:t> 기업</a:t>
            </a:r>
            <a:r>
              <a:rPr lang="en-US" altLang="ko-KR" sz="1400" b="1" spc="-150" dirty="0">
                <a:latin typeface="+mn-ea"/>
                <a:cs typeface="Arial" pitchFamily="34" charset="0"/>
              </a:rPr>
              <a:t>) </a:t>
            </a:r>
            <a:r>
              <a:rPr lang="ko-KR" altLang="en-US" sz="1400" b="1" spc="-150" dirty="0">
                <a:latin typeface="+mn-ea"/>
                <a:cs typeface="Arial" pitchFamily="34" charset="0"/>
              </a:rPr>
              <a:t>첨단물류센터 기반 직접 상품화 기능 확대</a:t>
            </a:r>
            <a:endParaRPr lang="en-US" altLang="ko-KR" sz="1400" b="1" spc="-150" dirty="0">
              <a:latin typeface="+mn-ea"/>
              <a:cs typeface="Arial" pitchFamily="34" charset="0"/>
            </a:endParaRPr>
          </a:p>
        </p:txBody>
      </p:sp>
      <p:sp>
        <p:nvSpPr>
          <p:cNvPr id="65" name="모서리가 둥근 직사각형 16">
            <a:extLst>
              <a:ext uri="{FF2B5EF4-FFF2-40B4-BE49-F238E27FC236}">
                <a16:creationId xmlns:a16="http://schemas.microsoft.com/office/drawing/2014/main" id="{15962030-2389-A291-0733-3219CA718EA0}"/>
              </a:ext>
            </a:extLst>
          </p:cNvPr>
          <p:cNvSpPr/>
          <p:nvPr/>
        </p:nvSpPr>
        <p:spPr>
          <a:xfrm>
            <a:off x="1454775" y="3443643"/>
            <a:ext cx="6221243" cy="3600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en-US" altLang="ko-KR" sz="1400" b="1" spc="-150" dirty="0">
                <a:latin typeface="+mn-ea"/>
                <a:cs typeface="Arial" pitchFamily="34" charset="0"/>
              </a:rPr>
              <a:t>  2. </a:t>
            </a:r>
            <a:r>
              <a:rPr lang="ko-KR" altLang="en-US" sz="1400" b="1" spc="-150" dirty="0">
                <a:latin typeface="+mn-ea"/>
                <a:cs typeface="Arial" pitchFamily="34" charset="0"/>
              </a:rPr>
              <a:t>디지털 데이터 기반 개인화 마케팅 강화</a:t>
            </a:r>
            <a:r>
              <a:rPr lang="en-US" altLang="ko-KR" sz="14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400" b="1" spc="-150" dirty="0">
                <a:latin typeface="+mn-ea"/>
                <a:cs typeface="Arial" pitchFamily="34" charset="0"/>
              </a:rPr>
              <a:t>산지 공급자 및 상품 브랜드 가치 손실</a:t>
            </a:r>
            <a:r>
              <a:rPr lang="en-US" altLang="ko-KR" sz="1400" b="1" spc="-150" dirty="0"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66" name="모서리가 둥근 직사각형 16">
            <a:extLst>
              <a:ext uri="{FF2B5EF4-FFF2-40B4-BE49-F238E27FC236}">
                <a16:creationId xmlns:a16="http://schemas.microsoft.com/office/drawing/2014/main" id="{6188A78A-A18E-B83F-660C-B2FA94B5E870}"/>
              </a:ext>
            </a:extLst>
          </p:cNvPr>
          <p:cNvSpPr/>
          <p:nvPr/>
        </p:nvSpPr>
        <p:spPr>
          <a:xfrm>
            <a:off x="1486862" y="4130041"/>
            <a:ext cx="5626378" cy="3600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400" b="1" spc="-150" dirty="0">
                <a:latin typeface="+mn-ea"/>
                <a:cs typeface="Arial" pitchFamily="34" charset="0"/>
              </a:rPr>
              <a:t>3. </a:t>
            </a:r>
            <a:r>
              <a:rPr lang="ko-KR" altLang="en-US" sz="1400" b="1" spc="-150" dirty="0" err="1">
                <a:latin typeface="+mn-ea"/>
                <a:cs typeface="Arial" pitchFamily="34" charset="0"/>
              </a:rPr>
              <a:t>산지ㆍ도매시장</a:t>
            </a:r>
            <a:r>
              <a:rPr lang="ko-KR" altLang="en-US" sz="1400" b="1" spc="-150" dirty="0">
                <a:latin typeface="+mn-ea"/>
                <a:cs typeface="Arial" pitchFamily="34" charset="0"/>
              </a:rPr>
              <a:t> 등 공급분야의 선 물류 후 거래체계</a:t>
            </a:r>
            <a:r>
              <a:rPr lang="en-US" altLang="ko-KR" sz="14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400" b="1" spc="-150" dirty="0">
                <a:latin typeface="+mn-ea"/>
                <a:cs typeface="Arial" pitchFamily="34" charset="0"/>
              </a:rPr>
              <a:t>경험 의존형 유통시스템</a:t>
            </a:r>
            <a:r>
              <a:rPr lang="en-US" altLang="ko-KR" sz="1400" b="1" spc="-150" dirty="0">
                <a:latin typeface="+mn-ea"/>
                <a:cs typeface="Arial" pitchFamily="34" charset="0"/>
              </a:rPr>
              <a:t>)</a:t>
            </a:r>
          </a:p>
        </p:txBody>
      </p:sp>
      <p:pic>
        <p:nvPicPr>
          <p:cNvPr id="68" name="그래픽 67" descr="인터넷">
            <a:extLst>
              <a:ext uri="{FF2B5EF4-FFF2-40B4-BE49-F238E27FC236}">
                <a16:creationId xmlns:a16="http://schemas.microsoft.com/office/drawing/2014/main" id="{9661F674-59F8-7250-E6CE-3A04BD4F2C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649" y="2433238"/>
            <a:ext cx="609116" cy="609116"/>
          </a:xfrm>
          <a:prstGeom prst="rect">
            <a:avLst/>
          </a:prstGeom>
        </p:spPr>
      </p:pic>
      <p:sp>
        <p:nvSpPr>
          <p:cNvPr id="69" name="Oval 8">
            <a:extLst>
              <a:ext uri="{FF2B5EF4-FFF2-40B4-BE49-F238E27FC236}">
                <a16:creationId xmlns:a16="http://schemas.microsoft.com/office/drawing/2014/main" id="{D3464299-9EFE-1713-E6C9-6C1F98E4CC72}"/>
              </a:ext>
            </a:extLst>
          </p:cNvPr>
          <p:cNvSpPr/>
          <p:nvPr/>
        </p:nvSpPr>
        <p:spPr>
          <a:xfrm>
            <a:off x="426715" y="4897839"/>
            <a:ext cx="631606" cy="631606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cxnSp>
        <p:nvCxnSpPr>
          <p:cNvPr id="70" name="연결선: 꺾임 69">
            <a:extLst>
              <a:ext uri="{FF2B5EF4-FFF2-40B4-BE49-F238E27FC236}">
                <a16:creationId xmlns:a16="http://schemas.microsoft.com/office/drawing/2014/main" id="{35413CE7-4375-FC65-BC89-7487E1C5C2FB}"/>
              </a:ext>
            </a:extLst>
          </p:cNvPr>
          <p:cNvCxnSpPr>
            <a:cxnSpLocks/>
            <a:stCxn id="66" idx="1"/>
            <a:endCxn id="92" idx="3"/>
          </p:cNvCxnSpPr>
          <p:nvPr/>
        </p:nvCxnSpPr>
        <p:spPr>
          <a:xfrm rot="10800000" flipV="1">
            <a:off x="1058682" y="4310060"/>
            <a:ext cx="428181" cy="90694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A58EFA7B-B7BE-B016-5AC0-DB02C7BD05B5}"/>
              </a:ext>
            </a:extLst>
          </p:cNvPr>
          <p:cNvCxnSpPr>
            <a:cxnSpLocks/>
            <a:stCxn id="78" idx="1"/>
            <a:endCxn id="92" idx="3"/>
          </p:cNvCxnSpPr>
          <p:nvPr/>
        </p:nvCxnSpPr>
        <p:spPr>
          <a:xfrm rot="10800000">
            <a:off x="1058681" y="5217004"/>
            <a:ext cx="428180" cy="835392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모서리가 둥근 직사각형 16">
            <a:extLst>
              <a:ext uri="{FF2B5EF4-FFF2-40B4-BE49-F238E27FC236}">
                <a16:creationId xmlns:a16="http://schemas.microsoft.com/office/drawing/2014/main" id="{14DDE417-B5C9-2520-70BC-3DD04042729B}"/>
              </a:ext>
            </a:extLst>
          </p:cNvPr>
          <p:cNvSpPr/>
          <p:nvPr/>
        </p:nvSpPr>
        <p:spPr>
          <a:xfrm>
            <a:off x="1486861" y="5872376"/>
            <a:ext cx="5401965" cy="3600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en-US" altLang="ko-KR" sz="1400" b="1" spc="-150" dirty="0">
                <a:latin typeface="+mn-ea"/>
                <a:cs typeface="Arial" pitchFamily="34" charset="0"/>
              </a:rPr>
              <a:t>  4. </a:t>
            </a:r>
            <a:r>
              <a:rPr lang="ko-KR" altLang="en-US" sz="1400" b="1" spc="-150" dirty="0">
                <a:latin typeface="+mn-ea"/>
                <a:cs typeface="Arial" pitchFamily="34" charset="0"/>
              </a:rPr>
              <a:t>산지 생산자는 </a:t>
            </a:r>
            <a:r>
              <a:rPr lang="en-US" altLang="ko-KR" sz="1400" b="1" spc="-150" dirty="0">
                <a:latin typeface="+mn-ea"/>
                <a:cs typeface="Arial" pitchFamily="34" charset="0"/>
              </a:rPr>
              <a:t>E-commerce, </a:t>
            </a:r>
            <a:r>
              <a:rPr lang="ko-KR" altLang="en-US" sz="1400" b="1" spc="-150" dirty="0">
                <a:latin typeface="+mn-ea"/>
                <a:cs typeface="Arial" pitchFamily="34" charset="0"/>
              </a:rPr>
              <a:t>홈쇼핑 등 </a:t>
            </a:r>
            <a:r>
              <a:rPr lang="ko-KR" altLang="en-US" sz="1400" b="1" spc="-150" dirty="0" err="1">
                <a:latin typeface="+mn-ea"/>
                <a:cs typeface="Arial" pitchFamily="34" charset="0"/>
              </a:rPr>
              <a:t>비대면</a:t>
            </a:r>
            <a:r>
              <a:rPr lang="ko-KR" altLang="en-US" sz="1400" b="1" spc="-150" dirty="0">
                <a:latin typeface="+mn-ea"/>
                <a:cs typeface="Arial" pitchFamily="34" charset="0"/>
              </a:rPr>
              <a:t> 거래를 벤더사에 의존</a:t>
            </a:r>
            <a:endParaRPr lang="en-US" altLang="ko-KR" sz="1400" b="1" spc="-150" dirty="0">
              <a:latin typeface="+mn-ea"/>
              <a:cs typeface="Arial" pitchFamily="34" charset="0"/>
            </a:endParaRPr>
          </a:p>
        </p:txBody>
      </p:sp>
      <p:sp>
        <p:nvSpPr>
          <p:cNvPr id="79" name="화살표: 오른쪽 78">
            <a:extLst>
              <a:ext uri="{FF2B5EF4-FFF2-40B4-BE49-F238E27FC236}">
                <a16:creationId xmlns:a16="http://schemas.microsoft.com/office/drawing/2014/main" id="{33D1D444-F90A-88A4-0004-0424F042933F}"/>
              </a:ext>
            </a:extLst>
          </p:cNvPr>
          <p:cNvSpPr/>
          <p:nvPr/>
        </p:nvSpPr>
        <p:spPr>
          <a:xfrm rot="5400000">
            <a:off x="4860546" y="3703079"/>
            <a:ext cx="199549" cy="62612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화살표: 오른쪽 79">
            <a:extLst>
              <a:ext uri="{FF2B5EF4-FFF2-40B4-BE49-F238E27FC236}">
                <a16:creationId xmlns:a16="http://schemas.microsoft.com/office/drawing/2014/main" id="{B51D1D4B-D0B0-0F42-D31F-1C7A9AAE0E31}"/>
              </a:ext>
            </a:extLst>
          </p:cNvPr>
          <p:cNvSpPr/>
          <p:nvPr/>
        </p:nvSpPr>
        <p:spPr>
          <a:xfrm rot="16200000">
            <a:off x="4860545" y="3596488"/>
            <a:ext cx="199549" cy="62612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2" name="그래픽 91" descr="트럭">
            <a:extLst>
              <a:ext uri="{FF2B5EF4-FFF2-40B4-BE49-F238E27FC236}">
                <a16:creationId xmlns:a16="http://schemas.microsoft.com/office/drawing/2014/main" id="{B4B3CAD8-D3B6-F5FF-E92B-6D2F39FB25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8157" y="4916742"/>
            <a:ext cx="600524" cy="600524"/>
          </a:xfrm>
          <a:prstGeom prst="rect">
            <a:avLst/>
          </a:prstGeom>
        </p:spPr>
      </p:pic>
      <p:sp>
        <p:nvSpPr>
          <p:cNvPr id="93" name="화살표: 오른쪽 92">
            <a:extLst>
              <a:ext uri="{FF2B5EF4-FFF2-40B4-BE49-F238E27FC236}">
                <a16:creationId xmlns:a16="http://schemas.microsoft.com/office/drawing/2014/main" id="{96AF630D-7415-A493-4761-A9CBD3631949}"/>
              </a:ext>
            </a:extLst>
          </p:cNvPr>
          <p:cNvSpPr/>
          <p:nvPr/>
        </p:nvSpPr>
        <p:spPr>
          <a:xfrm>
            <a:off x="5033397" y="4890447"/>
            <a:ext cx="257745" cy="30122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4" name="그림 93">
            <a:extLst>
              <a:ext uri="{FF2B5EF4-FFF2-40B4-BE49-F238E27FC236}">
                <a16:creationId xmlns:a16="http://schemas.microsoft.com/office/drawing/2014/main" id="{3965A8A4-4AFE-9A8B-8970-99BD8BEB72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1493" y="4650742"/>
            <a:ext cx="1222869" cy="654834"/>
          </a:xfrm>
          <a:prstGeom prst="rect">
            <a:avLst/>
          </a:prstGeom>
        </p:spPr>
      </p:pic>
      <p:sp>
        <p:nvSpPr>
          <p:cNvPr id="95" name="모서리가 둥근 직사각형 27">
            <a:extLst>
              <a:ext uri="{FF2B5EF4-FFF2-40B4-BE49-F238E27FC236}">
                <a16:creationId xmlns:a16="http://schemas.microsoft.com/office/drawing/2014/main" id="{7905E3E9-B1FD-93B7-A6ED-94508331413F}"/>
              </a:ext>
            </a:extLst>
          </p:cNvPr>
          <p:cNvSpPr/>
          <p:nvPr/>
        </p:nvSpPr>
        <p:spPr>
          <a:xfrm>
            <a:off x="3429081" y="4615803"/>
            <a:ext cx="1439134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50" dirty="0">
                <a:solidFill>
                  <a:schemeClr val="bg1"/>
                </a:solidFill>
              </a:rPr>
              <a:t>농협</a:t>
            </a:r>
          </a:p>
        </p:txBody>
      </p:sp>
      <p:sp>
        <p:nvSpPr>
          <p:cNvPr id="96" name="모서리가 둥근 직사각형 27">
            <a:extLst>
              <a:ext uri="{FF2B5EF4-FFF2-40B4-BE49-F238E27FC236}">
                <a16:creationId xmlns:a16="http://schemas.microsoft.com/office/drawing/2014/main" id="{EAB02F31-A32A-5666-0E65-52E37C9EFC80}"/>
              </a:ext>
            </a:extLst>
          </p:cNvPr>
          <p:cNvSpPr/>
          <p:nvPr/>
        </p:nvSpPr>
        <p:spPr>
          <a:xfrm>
            <a:off x="3429081" y="4892671"/>
            <a:ext cx="1439134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50" dirty="0">
                <a:solidFill>
                  <a:schemeClr val="bg1"/>
                </a:solidFill>
              </a:rPr>
              <a:t>조합공동사업법인</a:t>
            </a:r>
          </a:p>
        </p:txBody>
      </p:sp>
      <p:sp>
        <p:nvSpPr>
          <p:cNvPr id="97" name="모서리가 둥근 직사각형 27">
            <a:extLst>
              <a:ext uri="{FF2B5EF4-FFF2-40B4-BE49-F238E27FC236}">
                <a16:creationId xmlns:a16="http://schemas.microsoft.com/office/drawing/2014/main" id="{143FB498-CF85-5868-143B-84DE184618ED}"/>
              </a:ext>
            </a:extLst>
          </p:cNvPr>
          <p:cNvSpPr/>
          <p:nvPr/>
        </p:nvSpPr>
        <p:spPr>
          <a:xfrm>
            <a:off x="3429081" y="5171546"/>
            <a:ext cx="1439134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50" dirty="0">
                <a:solidFill>
                  <a:schemeClr val="bg1"/>
                </a:solidFill>
              </a:rPr>
              <a:t>농업법인</a:t>
            </a:r>
          </a:p>
        </p:txBody>
      </p:sp>
      <p:sp>
        <p:nvSpPr>
          <p:cNvPr id="98" name="왼쪽 중괄호 97">
            <a:extLst>
              <a:ext uri="{FF2B5EF4-FFF2-40B4-BE49-F238E27FC236}">
                <a16:creationId xmlns:a16="http://schemas.microsoft.com/office/drawing/2014/main" id="{043B924C-6D82-AF4A-17D0-9A098287CE6A}"/>
              </a:ext>
            </a:extLst>
          </p:cNvPr>
          <p:cNvSpPr/>
          <p:nvPr/>
        </p:nvSpPr>
        <p:spPr>
          <a:xfrm rot="5400000" flipH="1">
            <a:off x="4099700" y="4733887"/>
            <a:ext cx="97896" cy="1555762"/>
          </a:xfrm>
          <a:prstGeom prst="lef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모서리가 둥근 직사각형 16">
            <a:extLst>
              <a:ext uri="{FF2B5EF4-FFF2-40B4-BE49-F238E27FC236}">
                <a16:creationId xmlns:a16="http://schemas.microsoft.com/office/drawing/2014/main" id="{BE366010-E016-8A6B-E70D-99AA9665741D}"/>
              </a:ext>
            </a:extLst>
          </p:cNvPr>
          <p:cNvSpPr/>
          <p:nvPr/>
        </p:nvSpPr>
        <p:spPr>
          <a:xfrm>
            <a:off x="2466331" y="5347521"/>
            <a:ext cx="871931" cy="2092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낮은 소속감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낮은 판매위임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02" name="모서리가 둥근 직사각형 16">
            <a:extLst>
              <a:ext uri="{FF2B5EF4-FFF2-40B4-BE49-F238E27FC236}">
                <a16:creationId xmlns:a16="http://schemas.microsoft.com/office/drawing/2014/main" id="{A509C510-CA1B-8177-1B5B-0C84F4682D8E}"/>
              </a:ext>
            </a:extLst>
          </p:cNvPr>
          <p:cNvSpPr/>
          <p:nvPr/>
        </p:nvSpPr>
        <p:spPr>
          <a:xfrm>
            <a:off x="3505450" y="5575311"/>
            <a:ext cx="1286395" cy="2092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오프라인 거래 고수</a:t>
            </a:r>
          </a:p>
        </p:txBody>
      </p:sp>
      <p:sp>
        <p:nvSpPr>
          <p:cNvPr id="106" name="모서리가 둥근 직사각형 16">
            <a:extLst>
              <a:ext uri="{FF2B5EF4-FFF2-40B4-BE49-F238E27FC236}">
                <a16:creationId xmlns:a16="http://schemas.microsoft.com/office/drawing/2014/main" id="{0215B485-FA68-4459-B552-90066622416B}"/>
              </a:ext>
            </a:extLst>
          </p:cNvPr>
          <p:cNvSpPr/>
          <p:nvPr/>
        </p:nvSpPr>
        <p:spPr>
          <a:xfrm>
            <a:off x="5329818" y="5431048"/>
            <a:ext cx="2269944" cy="2092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생산자 가격결정 불가능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거래정보 전달체계 비효율</a:t>
            </a:r>
          </a:p>
        </p:txBody>
      </p:sp>
      <p:sp>
        <p:nvSpPr>
          <p:cNvPr id="107" name="모서리가 둥근 직사각형 16">
            <a:extLst>
              <a:ext uri="{FF2B5EF4-FFF2-40B4-BE49-F238E27FC236}">
                <a16:creationId xmlns:a16="http://schemas.microsoft.com/office/drawing/2014/main" id="{F7C4023F-C529-82A7-B06C-FA06C5C6A3EB}"/>
              </a:ext>
            </a:extLst>
          </p:cNvPr>
          <p:cNvSpPr/>
          <p:nvPr/>
        </p:nvSpPr>
        <p:spPr>
          <a:xfrm>
            <a:off x="7432089" y="5249384"/>
            <a:ext cx="1080120" cy="39759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소비자 요구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u="sng" spc="-50" dirty="0" err="1">
                <a:solidFill>
                  <a:schemeClr val="accent2"/>
                </a:solidFill>
                <a:latin typeface="+mn-ea"/>
                <a:cs typeface="Arial" pitchFamily="34" charset="0"/>
              </a:rPr>
              <a:t>미반영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pic>
        <p:nvPicPr>
          <p:cNvPr id="113" name="그림 112">
            <a:extLst>
              <a:ext uri="{FF2B5EF4-FFF2-40B4-BE49-F238E27FC236}">
                <a16:creationId xmlns:a16="http://schemas.microsoft.com/office/drawing/2014/main" id="{4CDA5106-457D-1360-659B-6EAF151F99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90708" y="4633683"/>
            <a:ext cx="775000" cy="738529"/>
          </a:xfrm>
          <a:prstGeom prst="rect">
            <a:avLst/>
          </a:prstGeom>
        </p:spPr>
      </p:pic>
      <p:sp>
        <p:nvSpPr>
          <p:cNvPr id="114" name="모서리가 둥근 직사각형 16">
            <a:extLst>
              <a:ext uri="{FF2B5EF4-FFF2-40B4-BE49-F238E27FC236}">
                <a16:creationId xmlns:a16="http://schemas.microsoft.com/office/drawing/2014/main" id="{F7844C44-4994-D0A7-1B63-0C41A1586B27}"/>
              </a:ext>
            </a:extLst>
          </p:cNvPr>
          <p:cNvSpPr/>
          <p:nvPr/>
        </p:nvSpPr>
        <p:spPr>
          <a:xfrm>
            <a:off x="7096260" y="5217004"/>
            <a:ext cx="490501" cy="1557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>
                <a:latin typeface="+mn-ea"/>
                <a:cs typeface="Arial" pitchFamily="34" charset="0"/>
              </a:rPr>
              <a:t>유통벤더</a:t>
            </a:r>
            <a:endParaRPr lang="ko-KR" altLang="en-US" sz="1000" b="1" spc="-50" dirty="0">
              <a:latin typeface="+mn-ea"/>
              <a:cs typeface="Arial" pitchFamily="34" charset="0"/>
            </a:endParaRPr>
          </a:p>
        </p:txBody>
      </p:sp>
      <p:sp>
        <p:nvSpPr>
          <p:cNvPr id="119" name="모서리가 둥근 직사각형 16">
            <a:extLst>
              <a:ext uri="{FF2B5EF4-FFF2-40B4-BE49-F238E27FC236}">
                <a16:creationId xmlns:a16="http://schemas.microsoft.com/office/drawing/2014/main" id="{6069548F-4538-EF8F-7A3C-4F6F74839BD9}"/>
              </a:ext>
            </a:extLst>
          </p:cNvPr>
          <p:cNvSpPr/>
          <p:nvPr/>
        </p:nvSpPr>
        <p:spPr>
          <a:xfrm>
            <a:off x="6449318" y="4916742"/>
            <a:ext cx="308268" cy="2092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400" b="1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Arial" pitchFamily="34" charset="0"/>
              </a:rPr>
              <a:t>or</a:t>
            </a:r>
            <a:endParaRPr lang="ko-KR" altLang="en-US" sz="1400" b="1" spc="-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079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산지유통정책 핵심방향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54361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207781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농산물 산지유통 주요 정책방향</a:t>
            </a:r>
            <a:endParaRPr lang="en-US" altLang="ko-KR" sz="14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24753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사각형: 둥근 모서리 126">
            <a:extLst>
              <a:ext uri="{FF2B5EF4-FFF2-40B4-BE49-F238E27FC236}">
                <a16:creationId xmlns:a16="http://schemas.microsoft.com/office/drawing/2014/main" id="{D3679035-1472-D1CC-477F-4F2AE2528D5A}"/>
              </a:ext>
            </a:extLst>
          </p:cNvPr>
          <p:cNvSpPr/>
          <p:nvPr/>
        </p:nvSpPr>
        <p:spPr>
          <a:xfrm>
            <a:off x="2264946" y="1650474"/>
            <a:ext cx="559660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28" name="모서리가 둥근 직사각형 16">
            <a:extLst>
              <a:ext uri="{FF2B5EF4-FFF2-40B4-BE49-F238E27FC236}">
                <a16:creationId xmlns:a16="http://schemas.microsoft.com/office/drawing/2014/main" id="{DF17295D-447F-5E70-32D4-A53653CB1822}"/>
              </a:ext>
            </a:extLst>
          </p:cNvPr>
          <p:cNvSpPr/>
          <p:nvPr/>
        </p:nvSpPr>
        <p:spPr>
          <a:xfrm>
            <a:off x="2658143" y="1692434"/>
            <a:ext cx="3667523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수급안정 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생산자 조직화 기반 사전적 수급조절 체계 구축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관측정보 확대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29" name="Freeform 11">
            <a:extLst>
              <a:ext uri="{FF2B5EF4-FFF2-40B4-BE49-F238E27FC236}">
                <a16:creationId xmlns:a16="http://schemas.microsoft.com/office/drawing/2014/main" id="{A936B106-3556-6C73-EDCA-23D4871CB3A4}"/>
              </a:ext>
            </a:extLst>
          </p:cNvPr>
          <p:cNvSpPr>
            <a:spLocks noEditPoints="1"/>
          </p:cNvSpPr>
          <p:nvPr/>
        </p:nvSpPr>
        <p:spPr bwMode="auto">
          <a:xfrm>
            <a:off x="2363778" y="1717585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130" name="모서리가 둥근 직사각형 16">
            <a:extLst>
              <a:ext uri="{FF2B5EF4-FFF2-40B4-BE49-F238E27FC236}">
                <a16:creationId xmlns:a16="http://schemas.microsoft.com/office/drawing/2014/main" id="{4505150D-86E4-FD82-CB98-4D076A23667E}"/>
              </a:ext>
            </a:extLst>
          </p:cNvPr>
          <p:cNvSpPr/>
          <p:nvPr/>
        </p:nvSpPr>
        <p:spPr>
          <a:xfrm>
            <a:off x="2414112" y="2095067"/>
            <a:ext cx="5087402" cy="6418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 err="1">
                <a:latin typeface="+mn-ea"/>
                <a:cs typeface="Arial" pitchFamily="34" charset="0"/>
              </a:rPr>
              <a:t>의무자조금단체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지자체 수급안정 책임과 권한 부여</a:t>
            </a:r>
            <a:endParaRPr lang="en-US" altLang="ko-KR" sz="1200" spc="-150" dirty="0">
              <a:latin typeface="+mn-ea"/>
              <a:cs typeface="Arial" pitchFamily="34" charset="0"/>
            </a:endParaRPr>
          </a:p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>
                <a:latin typeface="+mn-ea"/>
                <a:cs typeface="Arial" pitchFamily="34" charset="0"/>
              </a:rPr>
              <a:t>정부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지자체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생산자 조직 간 정책 거버넌스 견고화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재배면적 관리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가격안정제 확대 등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)</a:t>
            </a:r>
          </a:p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>
                <a:latin typeface="+mn-ea"/>
                <a:cs typeface="Arial" pitchFamily="34" charset="0"/>
              </a:rPr>
              <a:t>빅데이터 기반 관측모형 고도화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관측기관 </a:t>
            </a:r>
            <a:r>
              <a:rPr lang="ko-KR" altLang="en-US" sz="1200" spc="-150" dirty="0" err="1">
                <a:latin typeface="+mn-ea"/>
                <a:cs typeface="Arial" pitchFamily="34" charset="0"/>
              </a:rPr>
              <a:t>기상ㆍ통계ㆍ분석ㆍ홍보기능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 융합</a:t>
            </a:r>
            <a:endParaRPr lang="en-US" altLang="ko-KR" sz="1200" spc="-150" dirty="0">
              <a:latin typeface="+mn-ea"/>
              <a:cs typeface="Arial" pitchFamily="34" charset="0"/>
            </a:endParaRPr>
          </a:p>
        </p:txBody>
      </p:sp>
      <p:sp>
        <p:nvSpPr>
          <p:cNvPr id="131" name="사각형: 둥근 모서리 130">
            <a:extLst>
              <a:ext uri="{FF2B5EF4-FFF2-40B4-BE49-F238E27FC236}">
                <a16:creationId xmlns:a16="http://schemas.microsoft.com/office/drawing/2014/main" id="{54B004B5-3A9E-65DE-B196-44535F6A6308}"/>
              </a:ext>
            </a:extLst>
          </p:cNvPr>
          <p:cNvSpPr/>
          <p:nvPr/>
        </p:nvSpPr>
        <p:spPr>
          <a:xfrm>
            <a:off x="2264946" y="2780928"/>
            <a:ext cx="559660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32" name="모서리가 둥근 직사각형 16">
            <a:extLst>
              <a:ext uri="{FF2B5EF4-FFF2-40B4-BE49-F238E27FC236}">
                <a16:creationId xmlns:a16="http://schemas.microsoft.com/office/drawing/2014/main" id="{A79EB150-C5AD-AD86-184D-1812E2186018}"/>
              </a:ext>
            </a:extLst>
          </p:cNvPr>
          <p:cNvSpPr/>
          <p:nvPr/>
        </p:nvSpPr>
        <p:spPr>
          <a:xfrm>
            <a:off x="2658143" y="2822888"/>
            <a:ext cx="3667523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산지유통 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통합마케팅조직 생산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마케팅 통합수준 강화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33" name="Freeform 11">
            <a:extLst>
              <a:ext uri="{FF2B5EF4-FFF2-40B4-BE49-F238E27FC236}">
                <a16:creationId xmlns:a16="http://schemas.microsoft.com/office/drawing/2014/main" id="{75DFED35-00A3-4A55-5D67-0FED0C824E7E}"/>
              </a:ext>
            </a:extLst>
          </p:cNvPr>
          <p:cNvSpPr>
            <a:spLocks noEditPoints="1"/>
          </p:cNvSpPr>
          <p:nvPr/>
        </p:nvSpPr>
        <p:spPr bwMode="auto">
          <a:xfrm>
            <a:off x="2363778" y="2848039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134" name="모서리가 둥근 직사각형 16">
            <a:extLst>
              <a:ext uri="{FF2B5EF4-FFF2-40B4-BE49-F238E27FC236}">
                <a16:creationId xmlns:a16="http://schemas.microsoft.com/office/drawing/2014/main" id="{710A2DAB-490A-9464-2380-2E66BCB66A9E}"/>
              </a:ext>
            </a:extLst>
          </p:cNvPr>
          <p:cNvSpPr/>
          <p:nvPr/>
        </p:nvSpPr>
        <p:spPr>
          <a:xfrm>
            <a:off x="2414112" y="3217132"/>
            <a:ext cx="5087402" cy="6418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>
                <a:latin typeface="+mn-ea"/>
                <a:cs typeface="Arial" pitchFamily="34" charset="0"/>
              </a:rPr>
              <a:t>원예산업종합계획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과수산업발전계획 통합 및 마케팅 조직체계 일원화</a:t>
            </a:r>
            <a:endParaRPr lang="en-US" altLang="ko-KR" sz="1200" spc="-150" dirty="0">
              <a:latin typeface="+mn-ea"/>
              <a:cs typeface="Arial" pitchFamily="34" charset="0"/>
            </a:endParaRPr>
          </a:p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>
                <a:latin typeface="+mn-ea"/>
                <a:cs typeface="Arial" pitchFamily="34" charset="0"/>
              </a:rPr>
              <a:t>생산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마케팅 통합수준 및 품목 전문성 강화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시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ㆍ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군 주산품목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, 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광역 단위 전략적 연합사업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)</a:t>
            </a:r>
          </a:p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>
                <a:latin typeface="+mn-ea"/>
                <a:cs typeface="Arial" pitchFamily="34" charset="0"/>
              </a:rPr>
              <a:t>생산조직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유통조직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산지유통시설 사전 등록제 도입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정책지원 </a:t>
            </a:r>
            <a:r>
              <a:rPr lang="ko-KR" altLang="en-US" sz="1200" spc="-150" dirty="0" err="1">
                <a:latin typeface="+mn-ea"/>
                <a:cs typeface="Arial" pitchFamily="34" charset="0"/>
              </a:rPr>
              <a:t>일관성ㆍ효율성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 제고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135" name="사각형: 둥근 모서리 134">
            <a:extLst>
              <a:ext uri="{FF2B5EF4-FFF2-40B4-BE49-F238E27FC236}">
                <a16:creationId xmlns:a16="http://schemas.microsoft.com/office/drawing/2014/main" id="{922ACC1C-3EE0-7655-F8F2-18DC9C96303A}"/>
              </a:ext>
            </a:extLst>
          </p:cNvPr>
          <p:cNvSpPr/>
          <p:nvPr/>
        </p:nvSpPr>
        <p:spPr>
          <a:xfrm>
            <a:off x="2264946" y="3924667"/>
            <a:ext cx="559660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36" name="모서리가 둥근 직사각형 16">
            <a:extLst>
              <a:ext uri="{FF2B5EF4-FFF2-40B4-BE49-F238E27FC236}">
                <a16:creationId xmlns:a16="http://schemas.microsoft.com/office/drawing/2014/main" id="{0E0582DF-B574-8A3C-7544-EA4715F22031}"/>
              </a:ext>
            </a:extLst>
          </p:cNvPr>
          <p:cNvSpPr/>
          <p:nvPr/>
        </p:nvSpPr>
        <p:spPr>
          <a:xfrm>
            <a:off x="2658143" y="3966627"/>
            <a:ext cx="3667523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도매시장 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도매시장 개혁을 통한 출하자 권익증진 및 공공성 강화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37" name="Freeform 11">
            <a:extLst>
              <a:ext uri="{FF2B5EF4-FFF2-40B4-BE49-F238E27FC236}">
                <a16:creationId xmlns:a16="http://schemas.microsoft.com/office/drawing/2014/main" id="{7B7ED89A-814C-87CD-0AC8-2CAD0CE2A207}"/>
              </a:ext>
            </a:extLst>
          </p:cNvPr>
          <p:cNvSpPr>
            <a:spLocks noEditPoints="1"/>
          </p:cNvSpPr>
          <p:nvPr/>
        </p:nvSpPr>
        <p:spPr bwMode="auto">
          <a:xfrm>
            <a:off x="2363778" y="3991778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139" name="사각형: 둥근 모서리 138">
            <a:extLst>
              <a:ext uri="{FF2B5EF4-FFF2-40B4-BE49-F238E27FC236}">
                <a16:creationId xmlns:a16="http://schemas.microsoft.com/office/drawing/2014/main" id="{198FF620-A0F1-F830-3AFA-ACD3FD0B2E76}"/>
              </a:ext>
            </a:extLst>
          </p:cNvPr>
          <p:cNvSpPr/>
          <p:nvPr/>
        </p:nvSpPr>
        <p:spPr>
          <a:xfrm>
            <a:off x="2264946" y="4908455"/>
            <a:ext cx="559660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40" name="모서리가 둥근 직사각형 16">
            <a:extLst>
              <a:ext uri="{FF2B5EF4-FFF2-40B4-BE49-F238E27FC236}">
                <a16:creationId xmlns:a16="http://schemas.microsoft.com/office/drawing/2014/main" id="{7B524FE7-882B-4DA9-5DA9-FFA86C4FC00F}"/>
              </a:ext>
            </a:extLst>
          </p:cNvPr>
          <p:cNvSpPr/>
          <p:nvPr/>
        </p:nvSpPr>
        <p:spPr>
          <a:xfrm>
            <a:off x="2658143" y="4950415"/>
            <a:ext cx="3667523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디지털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스마트화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)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 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농산물 유통 </a:t>
            </a:r>
            <a:r>
              <a:rPr lang="ko-KR" altLang="en-US" sz="1300" b="1" spc="-150" dirty="0" err="1">
                <a:latin typeface="+mn-ea"/>
                <a:cs typeface="Arial" pitchFamily="34" charset="0"/>
              </a:rPr>
              <a:t>전과정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 디지털 전환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41" name="Freeform 11">
            <a:extLst>
              <a:ext uri="{FF2B5EF4-FFF2-40B4-BE49-F238E27FC236}">
                <a16:creationId xmlns:a16="http://schemas.microsoft.com/office/drawing/2014/main" id="{B74284BF-6C0A-3C43-15CA-3E73DBB001CB}"/>
              </a:ext>
            </a:extLst>
          </p:cNvPr>
          <p:cNvSpPr>
            <a:spLocks noEditPoints="1"/>
          </p:cNvSpPr>
          <p:nvPr/>
        </p:nvSpPr>
        <p:spPr bwMode="auto">
          <a:xfrm>
            <a:off x="2363778" y="4975566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142" name="모서리가 둥근 직사각형 16">
            <a:extLst>
              <a:ext uri="{FF2B5EF4-FFF2-40B4-BE49-F238E27FC236}">
                <a16:creationId xmlns:a16="http://schemas.microsoft.com/office/drawing/2014/main" id="{E3DA70BF-C063-3C10-1C21-CC5D957F565F}"/>
              </a:ext>
            </a:extLst>
          </p:cNvPr>
          <p:cNvSpPr/>
          <p:nvPr/>
        </p:nvSpPr>
        <p:spPr>
          <a:xfrm>
            <a:off x="2414112" y="5386604"/>
            <a:ext cx="5087402" cy="8891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en-US" altLang="ko-KR" sz="1200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스마트 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APC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 </a:t>
            </a:r>
            <a:r>
              <a:rPr lang="ko-KR" altLang="en-US" sz="1200" spc="-150" dirty="0" err="1">
                <a:latin typeface="+mn-ea"/>
                <a:cs typeface="Arial" pitchFamily="34" charset="0"/>
              </a:rPr>
              <a:t>구축ㆍ확대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)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 물류 자동화 및 운영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관리 디지털화</a:t>
            </a:r>
            <a:endParaRPr lang="en-US" altLang="ko-KR" sz="1200" spc="-150" dirty="0">
              <a:latin typeface="+mn-ea"/>
              <a:cs typeface="Arial" pitchFamily="34" charset="0"/>
            </a:endParaRPr>
          </a:p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en-US" altLang="ko-KR" sz="1200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온라인 거래소 설립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) 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온라인 도매유통 기반 및 산지 온라인 직거래 인프라 확충</a:t>
            </a:r>
            <a:endParaRPr lang="en-US" altLang="ko-KR" sz="1200" spc="-150" dirty="0">
              <a:latin typeface="+mn-ea"/>
              <a:cs typeface="Arial" pitchFamily="34" charset="0"/>
            </a:endParaRPr>
          </a:p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en-US" altLang="ko-KR" sz="1200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도매시장 디지털화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) 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전자 송품장 확산 및 출하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구매 예측시스템 등 거래 의사결정 지원</a:t>
            </a:r>
            <a:endParaRPr lang="en-US" altLang="ko-KR" sz="1200" spc="-150" dirty="0">
              <a:latin typeface="+mn-ea"/>
              <a:cs typeface="Arial" pitchFamily="34" charset="0"/>
            </a:endParaRPr>
          </a:p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en-US" altLang="ko-KR" sz="1200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지원시스템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) 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수요자 맞춤형 농산물 유통정보 시스템 구축</a:t>
            </a:r>
            <a:endParaRPr lang="en-US" altLang="ko-KR" sz="1200" spc="-150" dirty="0">
              <a:latin typeface="+mn-ea"/>
              <a:cs typeface="Arial" pitchFamily="34" charset="0"/>
            </a:endParaRPr>
          </a:p>
        </p:txBody>
      </p:sp>
      <p:cxnSp>
        <p:nvCxnSpPr>
          <p:cNvPr id="144" name="연결선: 꺾임 143">
            <a:extLst>
              <a:ext uri="{FF2B5EF4-FFF2-40B4-BE49-F238E27FC236}">
                <a16:creationId xmlns:a16="http://schemas.microsoft.com/office/drawing/2014/main" id="{BAF23EA3-7350-8FA2-5F9E-0B6903C0BB34}"/>
              </a:ext>
            </a:extLst>
          </p:cNvPr>
          <p:cNvCxnSpPr>
            <a:cxnSpLocks/>
            <a:stCxn id="127" idx="1"/>
            <a:endCxn id="143" idx="6"/>
          </p:cNvCxnSpPr>
          <p:nvPr/>
        </p:nvCxnSpPr>
        <p:spPr>
          <a:xfrm rot="10800000" flipV="1">
            <a:off x="1424608" y="1864527"/>
            <a:ext cx="840338" cy="86269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Oval 8">
            <a:extLst>
              <a:ext uri="{FF2B5EF4-FFF2-40B4-BE49-F238E27FC236}">
                <a16:creationId xmlns:a16="http://schemas.microsoft.com/office/drawing/2014/main" id="{48CEDFDE-0E77-BDA6-A88C-7D81BFB26288}"/>
              </a:ext>
            </a:extLst>
          </p:cNvPr>
          <p:cNvSpPr/>
          <p:nvPr/>
        </p:nvSpPr>
        <p:spPr>
          <a:xfrm>
            <a:off x="792262" y="4817071"/>
            <a:ext cx="631606" cy="631606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cxnSp>
        <p:nvCxnSpPr>
          <p:cNvPr id="148" name="연결선: 꺾임 147">
            <a:extLst>
              <a:ext uri="{FF2B5EF4-FFF2-40B4-BE49-F238E27FC236}">
                <a16:creationId xmlns:a16="http://schemas.microsoft.com/office/drawing/2014/main" id="{0FB5B19C-F067-3CB9-F1CB-D84B651FB79B}"/>
              </a:ext>
            </a:extLst>
          </p:cNvPr>
          <p:cNvCxnSpPr>
            <a:cxnSpLocks/>
            <a:stCxn id="131" idx="1"/>
            <a:endCxn id="143" idx="6"/>
          </p:cNvCxnSpPr>
          <p:nvPr/>
        </p:nvCxnSpPr>
        <p:spPr>
          <a:xfrm rot="10800000">
            <a:off x="1424608" y="2727222"/>
            <a:ext cx="840338" cy="267761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연결선: 꺾임 148">
            <a:extLst>
              <a:ext uri="{FF2B5EF4-FFF2-40B4-BE49-F238E27FC236}">
                <a16:creationId xmlns:a16="http://schemas.microsoft.com/office/drawing/2014/main" id="{C3374CB9-415A-1D1A-98BB-CB84EB9CF1D6}"/>
              </a:ext>
            </a:extLst>
          </p:cNvPr>
          <p:cNvCxnSpPr>
            <a:cxnSpLocks/>
            <a:stCxn id="135" idx="1"/>
            <a:endCxn id="143" idx="6"/>
          </p:cNvCxnSpPr>
          <p:nvPr/>
        </p:nvCxnSpPr>
        <p:spPr>
          <a:xfrm rot="10800000">
            <a:off x="1424608" y="2727221"/>
            <a:ext cx="840338" cy="1411500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5" name="그래픽 144" descr="인터넷">
            <a:extLst>
              <a:ext uri="{FF2B5EF4-FFF2-40B4-BE49-F238E27FC236}">
                <a16:creationId xmlns:a16="http://schemas.microsoft.com/office/drawing/2014/main" id="{7FDC4C2B-619B-F21A-B3ED-BC8078E2B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3507" y="4817950"/>
            <a:ext cx="609116" cy="609116"/>
          </a:xfrm>
          <a:prstGeom prst="rect">
            <a:avLst/>
          </a:prstGeom>
        </p:spPr>
      </p:pic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id="{AD480BF4-7F6A-8419-C9F9-190B45C7C2CE}"/>
              </a:ext>
            </a:extLst>
          </p:cNvPr>
          <p:cNvCxnSpPr>
            <a:cxnSpLocks/>
          </p:cNvCxnSpPr>
          <p:nvPr/>
        </p:nvCxnSpPr>
        <p:spPr>
          <a:xfrm flipH="1" flipV="1">
            <a:off x="1412623" y="5027209"/>
            <a:ext cx="852323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모서리가 둥근 직사각형 16">
            <a:extLst>
              <a:ext uri="{FF2B5EF4-FFF2-40B4-BE49-F238E27FC236}">
                <a16:creationId xmlns:a16="http://schemas.microsoft.com/office/drawing/2014/main" id="{F3CFB23F-B09A-2362-0530-C609D21160C9}"/>
              </a:ext>
            </a:extLst>
          </p:cNvPr>
          <p:cNvSpPr/>
          <p:nvPr/>
        </p:nvSpPr>
        <p:spPr>
          <a:xfrm>
            <a:off x="450052" y="3059802"/>
            <a:ext cx="1318246" cy="271361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농산물 유통구조 개편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52" name="모서리가 둥근 직사각형 16">
            <a:extLst>
              <a:ext uri="{FF2B5EF4-FFF2-40B4-BE49-F238E27FC236}">
                <a16:creationId xmlns:a16="http://schemas.microsoft.com/office/drawing/2014/main" id="{EF02EFE6-28E9-8446-073E-2AEB3A00F9D4}"/>
              </a:ext>
            </a:extLst>
          </p:cNvPr>
          <p:cNvSpPr/>
          <p:nvPr/>
        </p:nvSpPr>
        <p:spPr>
          <a:xfrm>
            <a:off x="378330" y="5542400"/>
            <a:ext cx="1451948" cy="1882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디지털 유통 전환 대응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43" name="Oval 8">
            <a:extLst>
              <a:ext uri="{FF2B5EF4-FFF2-40B4-BE49-F238E27FC236}">
                <a16:creationId xmlns:a16="http://schemas.microsoft.com/office/drawing/2014/main" id="{CF87C053-CC7F-C8BF-7060-4EA12DF225EE}"/>
              </a:ext>
            </a:extLst>
          </p:cNvPr>
          <p:cNvSpPr/>
          <p:nvPr/>
        </p:nvSpPr>
        <p:spPr>
          <a:xfrm>
            <a:off x="793002" y="2411418"/>
            <a:ext cx="631606" cy="631606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38" name="그래픽 37" descr="계층 구조형">
            <a:extLst>
              <a:ext uri="{FF2B5EF4-FFF2-40B4-BE49-F238E27FC236}">
                <a16:creationId xmlns:a16="http://schemas.microsoft.com/office/drawing/2014/main" id="{7DBA92AC-A45F-5358-FAD7-85152F0B96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5429" y="2437262"/>
            <a:ext cx="529581" cy="529581"/>
          </a:xfrm>
          <a:prstGeom prst="rect">
            <a:avLst/>
          </a:prstGeom>
        </p:spPr>
      </p:pic>
      <p:sp>
        <p:nvSpPr>
          <p:cNvPr id="153" name="모서리가 둥근 직사각형 27">
            <a:extLst>
              <a:ext uri="{FF2B5EF4-FFF2-40B4-BE49-F238E27FC236}">
                <a16:creationId xmlns:a16="http://schemas.microsoft.com/office/drawing/2014/main" id="{2D862559-69AE-CB8F-9A1D-8812E9DD9DAA}"/>
              </a:ext>
            </a:extLst>
          </p:cNvPr>
          <p:cNvSpPr/>
          <p:nvPr/>
        </p:nvSpPr>
        <p:spPr>
          <a:xfrm>
            <a:off x="8315809" y="2197918"/>
            <a:ext cx="107049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>
                <a:solidFill>
                  <a:schemeClr val="bg1"/>
                </a:solidFill>
              </a:rPr>
              <a:t>지자체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54" name="모서리가 둥근 직사각형 27">
            <a:extLst>
              <a:ext uri="{FF2B5EF4-FFF2-40B4-BE49-F238E27FC236}">
                <a16:creationId xmlns:a16="http://schemas.microsoft.com/office/drawing/2014/main" id="{651EC325-DBA3-E600-E33F-35D76D0CEFB1}"/>
              </a:ext>
            </a:extLst>
          </p:cNvPr>
          <p:cNvSpPr/>
          <p:nvPr/>
        </p:nvSpPr>
        <p:spPr>
          <a:xfrm>
            <a:off x="8315809" y="2567219"/>
            <a:ext cx="107049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농협</a:t>
            </a:r>
          </a:p>
        </p:txBody>
      </p:sp>
      <p:sp>
        <p:nvSpPr>
          <p:cNvPr id="155" name="모서리가 둥근 직사각형 27">
            <a:extLst>
              <a:ext uri="{FF2B5EF4-FFF2-40B4-BE49-F238E27FC236}">
                <a16:creationId xmlns:a16="http://schemas.microsoft.com/office/drawing/2014/main" id="{17A0E6E6-780F-E764-2BB6-BDA0980056C5}"/>
              </a:ext>
            </a:extLst>
          </p:cNvPr>
          <p:cNvSpPr/>
          <p:nvPr/>
        </p:nvSpPr>
        <p:spPr>
          <a:xfrm>
            <a:off x="8315809" y="2934679"/>
            <a:ext cx="107049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조공법인</a:t>
            </a:r>
          </a:p>
        </p:txBody>
      </p:sp>
      <p:sp>
        <p:nvSpPr>
          <p:cNvPr id="156" name="모서리가 둥근 직사각형 27">
            <a:extLst>
              <a:ext uri="{FF2B5EF4-FFF2-40B4-BE49-F238E27FC236}">
                <a16:creationId xmlns:a16="http://schemas.microsoft.com/office/drawing/2014/main" id="{60FF132F-A479-5ED1-0A24-0F2D9ABD8DAD}"/>
              </a:ext>
            </a:extLst>
          </p:cNvPr>
          <p:cNvSpPr/>
          <p:nvPr/>
        </p:nvSpPr>
        <p:spPr>
          <a:xfrm>
            <a:off x="8315809" y="3305393"/>
            <a:ext cx="107049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농업법인</a:t>
            </a:r>
          </a:p>
        </p:txBody>
      </p:sp>
      <p:sp>
        <p:nvSpPr>
          <p:cNvPr id="157" name="모서리가 둥근 직사각형 27">
            <a:extLst>
              <a:ext uri="{FF2B5EF4-FFF2-40B4-BE49-F238E27FC236}">
                <a16:creationId xmlns:a16="http://schemas.microsoft.com/office/drawing/2014/main" id="{6FB6AAEC-C410-01C1-9312-3CE7786349F2}"/>
              </a:ext>
            </a:extLst>
          </p:cNvPr>
          <p:cNvSpPr/>
          <p:nvPr/>
        </p:nvSpPr>
        <p:spPr>
          <a:xfrm>
            <a:off x="8316549" y="5161109"/>
            <a:ext cx="107049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APC(</a:t>
            </a:r>
            <a:r>
              <a:rPr lang="ko-KR" altLang="en-US" sz="1000" b="1" dirty="0">
                <a:solidFill>
                  <a:schemeClr val="bg1"/>
                </a:solidFill>
              </a:rPr>
              <a:t>시설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58" name="모서리가 둥근 직사각형 27">
            <a:extLst>
              <a:ext uri="{FF2B5EF4-FFF2-40B4-BE49-F238E27FC236}">
                <a16:creationId xmlns:a16="http://schemas.microsoft.com/office/drawing/2014/main" id="{8446AAE5-1A37-8E0B-A88E-90193D4B23B4}"/>
              </a:ext>
            </a:extLst>
          </p:cNvPr>
          <p:cNvSpPr/>
          <p:nvPr/>
        </p:nvSpPr>
        <p:spPr>
          <a:xfrm>
            <a:off x="8316549" y="5530410"/>
            <a:ext cx="107049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유통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bg1"/>
                </a:solidFill>
              </a:rPr>
              <a:t>시스템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cxnSp>
        <p:nvCxnSpPr>
          <p:cNvPr id="159" name="연결선: 꺾임 158">
            <a:extLst>
              <a:ext uri="{FF2B5EF4-FFF2-40B4-BE49-F238E27FC236}">
                <a16:creationId xmlns:a16="http://schemas.microsoft.com/office/drawing/2014/main" id="{774888DC-0246-0014-A072-2493E4C415D3}"/>
              </a:ext>
            </a:extLst>
          </p:cNvPr>
          <p:cNvCxnSpPr>
            <a:cxnSpLocks/>
            <a:stCxn id="153" idx="1"/>
            <a:endCxn id="127" idx="3"/>
          </p:cNvCxnSpPr>
          <p:nvPr/>
        </p:nvCxnSpPr>
        <p:spPr>
          <a:xfrm rot="10800000">
            <a:off x="7861553" y="1864528"/>
            <a:ext cx="454256" cy="463460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연결선: 꺾임 159">
            <a:extLst>
              <a:ext uri="{FF2B5EF4-FFF2-40B4-BE49-F238E27FC236}">
                <a16:creationId xmlns:a16="http://schemas.microsoft.com/office/drawing/2014/main" id="{CEF89F40-6E33-3FA5-5896-C381CA4C1521}"/>
              </a:ext>
            </a:extLst>
          </p:cNvPr>
          <p:cNvCxnSpPr>
            <a:cxnSpLocks/>
            <a:stCxn id="156" idx="1"/>
            <a:endCxn id="131" idx="3"/>
          </p:cNvCxnSpPr>
          <p:nvPr/>
        </p:nvCxnSpPr>
        <p:spPr>
          <a:xfrm rot="10800000">
            <a:off x="7861553" y="2994983"/>
            <a:ext cx="454256" cy="440481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연결선: 꺾임 160">
            <a:extLst>
              <a:ext uri="{FF2B5EF4-FFF2-40B4-BE49-F238E27FC236}">
                <a16:creationId xmlns:a16="http://schemas.microsoft.com/office/drawing/2014/main" id="{EFF3F853-3411-F4D7-D945-9C203F4CE344}"/>
              </a:ext>
            </a:extLst>
          </p:cNvPr>
          <p:cNvCxnSpPr>
            <a:cxnSpLocks/>
            <a:stCxn id="153" idx="1"/>
            <a:endCxn id="135" idx="3"/>
          </p:cNvCxnSpPr>
          <p:nvPr/>
        </p:nvCxnSpPr>
        <p:spPr>
          <a:xfrm rot="10800000" flipV="1">
            <a:off x="7861553" y="2327987"/>
            <a:ext cx="454256" cy="181073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연결선: 꺾임 161">
            <a:extLst>
              <a:ext uri="{FF2B5EF4-FFF2-40B4-BE49-F238E27FC236}">
                <a16:creationId xmlns:a16="http://schemas.microsoft.com/office/drawing/2014/main" id="{263B7EC7-FD09-F225-F7F2-7C241F0B0456}"/>
              </a:ext>
            </a:extLst>
          </p:cNvPr>
          <p:cNvCxnSpPr>
            <a:cxnSpLocks/>
            <a:stCxn id="154" idx="1"/>
            <a:endCxn id="131" idx="3"/>
          </p:cNvCxnSpPr>
          <p:nvPr/>
        </p:nvCxnSpPr>
        <p:spPr>
          <a:xfrm rot="10800000" flipV="1">
            <a:off x="7861553" y="2697288"/>
            <a:ext cx="454256" cy="29769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연결선: 꺾임 162">
            <a:extLst>
              <a:ext uri="{FF2B5EF4-FFF2-40B4-BE49-F238E27FC236}">
                <a16:creationId xmlns:a16="http://schemas.microsoft.com/office/drawing/2014/main" id="{99E31E28-E8A8-C0FD-5C9B-5BF97CEEFA6B}"/>
              </a:ext>
            </a:extLst>
          </p:cNvPr>
          <p:cNvCxnSpPr>
            <a:cxnSpLocks/>
            <a:stCxn id="155" idx="1"/>
            <a:endCxn id="131" idx="3"/>
          </p:cNvCxnSpPr>
          <p:nvPr/>
        </p:nvCxnSpPr>
        <p:spPr>
          <a:xfrm rot="10800000">
            <a:off x="7861553" y="2994983"/>
            <a:ext cx="454256" cy="69767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연결선: 꺾임 167">
            <a:extLst>
              <a:ext uri="{FF2B5EF4-FFF2-40B4-BE49-F238E27FC236}">
                <a16:creationId xmlns:a16="http://schemas.microsoft.com/office/drawing/2014/main" id="{74210A3D-EA24-33DC-1B9A-34537FB15FF5}"/>
              </a:ext>
            </a:extLst>
          </p:cNvPr>
          <p:cNvCxnSpPr>
            <a:cxnSpLocks/>
            <a:stCxn id="157" idx="1"/>
            <a:endCxn id="139" idx="3"/>
          </p:cNvCxnSpPr>
          <p:nvPr/>
        </p:nvCxnSpPr>
        <p:spPr>
          <a:xfrm rot="10800000">
            <a:off x="7861553" y="5122509"/>
            <a:ext cx="454996" cy="168670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연결선: 꺾임 170">
            <a:extLst>
              <a:ext uri="{FF2B5EF4-FFF2-40B4-BE49-F238E27FC236}">
                <a16:creationId xmlns:a16="http://schemas.microsoft.com/office/drawing/2014/main" id="{463CA0D9-75A6-8E07-C9F8-C73EBEDBD593}"/>
              </a:ext>
            </a:extLst>
          </p:cNvPr>
          <p:cNvCxnSpPr>
            <a:cxnSpLocks/>
            <a:stCxn id="158" idx="1"/>
            <a:endCxn id="139" idx="3"/>
          </p:cNvCxnSpPr>
          <p:nvPr/>
        </p:nvCxnSpPr>
        <p:spPr>
          <a:xfrm rot="10800000">
            <a:off x="7861553" y="5122510"/>
            <a:ext cx="454996" cy="537971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모서리가 둥근 직사각형 27">
            <a:extLst>
              <a:ext uri="{FF2B5EF4-FFF2-40B4-BE49-F238E27FC236}">
                <a16:creationId xmlns:a16="http://schemas.microsoft.com/office/drawing/2014/main" id="{A80838E7-A832-17DC-EA4C-AE7CF0032B7A}"/>
              </a:ext>
            </a:extLst>
          </p:cNvPr>
          <p:cNvSpPr/>
          <p:nvPr/>
        </p:nvSpPr>
        <p:spPr>
          <a:xfrm>
            <a:off x="8315809" y="3670940"/>
            <a:ext cx="107049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도매시장</a:t>
            </a:r>
          </a:p>
        </p:txBody>
      </p:sp>
      <p:cxnSp>
        <p:nvCxnSpPr>
          <p:cNvPr id="47" name="연결선: 꺾임 46">
            <a:extLst>
              <a:ext uri="{FF2B5EF4-FFF2-40B4-BE49-F238E27FC236}">
                <a16:creationId xmlns:a16="http://schemas.microsoft.com/office/drawing/2014/main" id="{8795721B-F2AC-329B-7618-7035AFD58A9B}"/>
              </a:ext>
            </a:extLst>
          </p:cNvPr>
          <p:cNvCxnSpPr>
            <a:cxnSpLocks/>
            <a:stCxn id="46" idx="1"/>
            <a:endCxn id="131" idx="3"/>
          </p:cNvCxnSpPr>
          <p:nvPr/>
        </p:nvCxnSpPr>
        <p:spPr>
          <a:xfrm rot="10800000">
            <a:off x="7861553" y="2994982"/>
            <a:ext cx="454256" cy="806028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66CCB54B-AAB0-BB49-D3BF-3E97BE6ADCBE}"/>
              </a:ext>
            </a:extLst>
          </p:cNvPr>
          <p:cNvSpPr/>
          <p:nvPr/>
        </p:nvSpPr>
        <p:spPr>
          <a:xfrm>
            <a:off x="2264946" y="4420334"/>
            <a:ext cx="559660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51" name="모서리가 둥근 직사각형 16">
            <a:extLst>
              <a:ext uri="{FF2B5EF4-FFF2-40B4-BE49-F238E27FC236}">
                <a16:creationId xmlns:a16="http://schemas.microsoft.com/office/drawing/2014/main" id="{5CCADE99-61A1-FE68-C595-96D9500C71D4}"/>
              </a:ext>
            </a:extLst>
          </p:cNvPr>
          <p:cNvSpPr/>
          <p:nvPr/>
        </p:nvSpPr>
        <p:spPr>
          <a:xfrm>
            <a:off x="2658143" y="4462294"/>
            <a:ext cx="3667523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기후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환경 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에너지 이용 효율 강화 및 저탄소 에너지 이용 확대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52" name="Freeform 11">
            <a:extLst>
              <a:ext uri="{FF2B5EF4-FFF2-40B4-BE49-F238E27FC236}">
                <a16:creationId xmlns:a16="http://schemas.microsoft.com/office/drawing/2014/main" id="{BE77F9D7-8CFB-53BA-552E-D0926ECF35C5}"/>
              </a:ext>
            </a:extLst>
          </p:cNvPr>
          <p:cNvSpPr>
            <a:spLocks noEditPoints="1"/>
          </p:cNvSpPr>
          <p:nvPr/>
        </p:nvSpPr>
        <p:spPr bwMode="auto">
          <a:xfrm>
            <a:off x="2363778" y="4487445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331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산지유통정책 핵심방향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59567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155721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산지유통 사업구조</a:t>
            </a:r>
            <a:r>
              <a:rPr lang="en-US" altLang="ko-KR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(</a:t>
            </a: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기존</a:t>
            </a:r>
            <a:r>
              <a:rPr lang="en-US" altLang="ko-KR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19547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Rectangle 30">
            <a:extLst>
              <a:ext uri="{FF2B5EF4-FFF2-40B4-BE49-F238E27FC236}">
                <a16:creationId xmlns:a16="http://schemas.microsoft.com/office/drawing/2014/main" id="{03AE18EA-7518-EECA-A3C6-EF33BD97E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2099" y="3256183"/>
            <a:ext cx="2128430" cy="325804"/>
          </a:xfrm>
          <a:prstGeom prst="rect">
            <a:avLst/>
          </a:prstGeom>
          <a:noFill/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창녕군 통합마케팅조직</a:t>
            </a:r>
            <a:endParaRPr kumimoji="0" lang="ko-KR" altLang="en-US" sz="1100" b="0" i="0" u="none" strike="noStrike" kern="0" cap="none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97" name="Rectangle 30">
            <a:extLst>
              <a:ext uri="{FF2B5EF4-FFF2-40B4-BE49-F238E27FC236}">
                <a16:creationId xmlns:a16="http://schemas.microsoft.com/office/drawing/2014/main" id="{216C7D82-ABB5-5ED5-B89D-1F70DA184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830" y="4581128"/>
            <a:ext cx="1144040" cy="32580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참여조직 </a:t>
            </a:r>
            <a:r>
              <a:rPr kumimoji="0" lang="en-US" altLang="ko-KR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1</a:t>
            </a:r>
            <a:endParaRPr kumimoji="0" lang="ko-KR" altLang="en-US" sz="1100" b="0" i="0" u="none" strike="noStrike" kern="0" cap="none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00" name="모서리가 둥근 직사각형 27">
            <a:extLst>
              <a:ext uri="{FF2B5EF4-FFF2-40B4-BE49-F238E27FC236}">
                <a16:creationId xmlns:a16="http://schemas.microsoft.com/office/drawing/2014/main" id="{22299073-C5D3-9326-B1AB-9368161DD716}"/>
              </a:ext>
            </a:extLst>
          </p:cNvPr>
          <p:cNvSpPr/>
          <p:nvPr/>
        </p:nvSpPr>
        <p:spPr>
          <a:xfrm>
            <a:off x="470530" y="5368113"/>
            <a:ext cx="1047153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A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대규모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01" name="모서리가 둥근 직사각형 27">
            <a:extLst>
              <a:ext uri="{FF2B5EF4-FFF2-40B4-BE49-F238E27FC236}">
                <a16:creationId xmlns:a16="http://schemas.microsoft.com/office/drawing/2014/main" id="{A47F5795-A8BA-81EB-1A1A-EA65D27B4483}"/>
              </a:ext>
            </a:extLst>
          </p:cNvPr>
          <p:cNvSpPr/>
          <p:nvPr/>
        </p:nvSpPr>
        <p:spPr>
          <a:xfrm>
            <a:off x="1551808" y="5368113"/>
            <a:ext cx="1047153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B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소규모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02" name="사각형: 둥근 모서리 101">
            <a:extLst>
              <a:ext uri="{FF2B5EF4-FFF2-40B4-BE49-F238E27FC236}">
                <a16:creationId xmlns:a16="http://schemas.microsoft.com/office/drawing/2014/main" id="{556CBE0C-52F0-526B-1D17-022D72E1831A}"/>
              </a:ext>
            </a:extLst>
          </p:cNvPr>
          <p:cNvSpPr/>
          <p:nvPr/>
        </p:nvSpPr>
        <p:spPr>
          <a:xfrm>
            <a:off x="470530" y="5913988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>
                <a:solidFill>
                  <a:schemeClr val="tx1"/>
                </a:solidFill>
                <a:latin typeface="+mn-ea"/>
              </a:rPr>
              <a:t>공선출하회</a:t>
            </a:r>
            <a:endParaRPr lang="ko-KR" altLang="en-US" sz="1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3" name="사각형: 둥근 모서리 102">
            <a:extLst>
              <a:ext uri="{FF2B5EF4-FFF2-40B4-BE49-F238E27FC236}">
                <a16:creationId xmlns:a16="http://schemas.microsoft.com/office/drawing/2014/main" id="{3395A280-8660-641A-A999-3A3A6F609613}"/>
              </a:ext>
            </a:extLst>
          </p:cNvPr>
          <p:cNvSpPr/>
          <p:nvPr/>
        </p:nvSpPr>
        <p:spPr>
          <a:xfrm>
            <a:off x="470530" y="6245701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일반 출하농가</a:t>
            </a:r>
          </a:p>
        </p:txBody>
      </p:sp>
      <p:sp>
        <p:nvSpPr>
          <p:cNvPr id="105" name="사각형: 둥근 모서리 104">
            <a:extLst>
              <a:ext uri="{FF2B5EF4-FFF2-40B4-BE49-F238E27FC236}">
                <a16:creationId xmlns:a16="http://schemas.microsoft.com/office/drawing/2014/main" id="{01F8B620-4762-C69B-522B-DD566026F4C2}"/>
              </a:ext>
            </a:extLst>
          </p:cNvPr>
          <p:cNvSpPr/>
          <p:nvPr/>
        </p:nvSpPr>
        <p:spPr>
          <a:xfrm>
            <a:off x="1551808" y="5913988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공선출하회</a:t>
            </a:r>
          </a:p>
        </p:txBody>
      </p:sp>
      <p:sp>
        <p:nvSpPr>
          <p:cNvPr id="106" name="사각형: 둥근 모서리 105">
            <a:extLst>
              <a:ext uri="{FF2B5EF4-FFF2-40B4-BE49-F238E27FC236}">
                <a16:creationId xmlns:a16="http://schemas.microsoft.com/office/drawing/2014/main" id="{0AD9846B-458E-DAC9-B0BB-40AA6D012C62}"/>
              </a:ext>
            </a:extLst>
          </p:cNvPr>
          <p:cNvSpPr/>
          <p:nvPr/>
        </p:nvSpPr>
        <p:spPr>
          <a:xfrm>
            <a:off x="1551808" y="6245701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일반 출하농가</a:t>
            </a:r>
          </a:p>
        </p:txBody>
      </p:sp>
      <p:cxnSp>
        <p:nvCxnSpPr>
          <p:cNvPr id="107" name="연결선: 꺾임 106">
            <a:extLst>
              <a:ext uri="{FF2B5EF4-FFF2-40B4-BE49-F238E27FC236}">
                <a16:creationId xmlns:a16="http://schemas.microsoft.com/office/drawing/2014/main" id="{0DE33D67-4F62-42EC-E909-5C837D705856}"/>
              </a:ext>
            </a:extLst>
          </p:cNvPr>
          <p:cNvCxnSpPr>
            <a:cxnSpLocks/>
            <a:stCxn id="97" idx="2"/>
            <a:endCxn id="100" idx="0"/>
          </p:cNvCxnSpPr>
          <p:nvPr/>
        </p:nvCxnSpPr>
        <p:spPr>
          <a:xfrm rot="5400000">
            <a:off x="1037889" y="4863151"/>
            <a:ext cx="461181" cy="54874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연결선: 꺾임 108">
            <a:extLst>
              <a:ext uri="{FF2B5EF4-FFF2-40B4-BE49-F238E27FC236}">
                <a16:creationId xmlns:a16="http://schemas.microsoft.com/office/drawing/2014/main" id="{A2EBEDD6-9909-AEF4-705E-E8879953B288}"/>
              </a:ext>
            </a:extLst>
          </p:cNvPr>
          <p:cNvCxnSpPr>
            <a:cxnSpLocks/>
            <a:stCxn id="97" idx="2"/>
            <a:endCxn id="101" idx="0"/>
          </p:cNvCxnSpPr>
          <p:nvPr/>
        </p:nvCxnSpPr>
        <p:spPr>
          <a:xfrm rot="16200000" flipH="1">
            <a:off x="1578527" y="4871254"/>
            <a:ext cx="461181" cy="532535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30">
            <a:extLst>
              <a:ext uri="{FF2B5EF4-FFF2-40B4-BE49-F238E27FC236}">
                <a16:creationId xmlns:a16="http://schemas.microsoft.com/office/drawing/2014/main" id="{87FD61DC-9FB9-7447-6D93-990A0723C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2178" y="4581128"/>
            <a:ext cx="1144040" cy="32580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참여조직 </a:t>
            </a:r>
            <a:r>
              <a:rPr kumimoji="0" lang="en-US" altLang="ko-KR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2</a:t>
            </a:r>
            <a:endParaRPr kumimoji="0" lang="ko-KR" altLang="en-US" sz="1100" b="0" i="0" u="none" strike="noStrike" kern="0" cap="none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11" name="모서리가 둥근 직사각형 27">
            <a:extLst>
              <a:ext uri="{FF2B5EF4-FFF2-40B4-BE49-F238E27FC236}">
                <a16:creationId xmlns:a16="http://schemas.microsoft.com/office/drawing/2014/main" id="{0805190F-E363-DF7F-D3D1-F03267EAFE6C}"/>
              </a:ext>
            </a:extLst>
          </p:cNvPr>
          <p:cNvSpPr/>
          <p:nvPr/>
        </p:nvSpPr>
        <p:spPr>
          <a:xfrm>
            <a:off x="2741878" y="5368113"/>
            <a:ext cx="1047153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A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대규모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13" name="모서리가 둥근 직사각형 27">
            <a:extLst>
              <a:ext uri="{FF2B5EF4-FFF2-40B4-BE49-F238E27FC236}">
                <a16:creationId xmlns:a16="http://schemas.microsoft.com/office/drawing/2014/main" id="{79203EBA-6B77-7252-EF2C-863115957D93}"/>
              </a:ext>
            </a:extLst>
          </p:cNvPr>
          <p:cNvSpPr/>
          <p:nvPr/>
        </p:nvSpPr>
        <p:spPr>
          <a:xfrm>
            <a:off x="3823156" y="5368113"/>
            <a:ext cx="1047153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C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대규모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14" name="사각형: 둥근 모서리 113">
            <a:extLst>
              <a:ext uri="{FF2B5EF4-FFF2-40B4-BE49-F238E27FC236}">
                <a16:creationId xmlns:a16="http://schemas.microsoft.com/office/drawing/2014/main" id="{A99DFA1F-99F2-662D-2F4D-2AF1A4F4EF2D}"/>
              </a:ext>
            </a:extLst>
          </p:cNvPr>
          <p:cNvSpPr/>
          <p:nvPr/>
        </p:nvSpPr>
        <p:spPr>
          <a:xfrm>
            <a:off x="2741878" y="5913988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>
                <a:solidFill>
                  <a:schemeClr val="tx1"/>
                </a:solidFill>
                <a:latin typeface="+mn-ea"/>
              </a:rPr>
              <a:t>공선출하회</a:t>
            </a:r>
            <a:endParaRPr lang="ko-KR" altLang="en-US" sz="1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5" name="사각형: 둥근 모서리 114">
            <a:extLst>
              <a:ext uri="{FF2B5EF4-FFF2-40B4-BE49-F238E27FC236}">
                <a16:creationId xmlns:a16="http://schemas.microsoft.com/office/drawing/2014/main" id="{B10D5865-701B-CB2A-B1B1-BB2F9574BF05}"/>
              </a:ext>
            </a:extLst>
          </p:cNvPr>
          <p:cNvSpPr/>
          <p:nvPr/>
        </p:nvSpPr>
        <p:spPr>
          <a:xfrm>
            <a:off x="2741878" y="6245701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일반 출하농가</a:t>
            </a:r>
          </a:p>
        </p:txBody>
      </p:sp>
      <p:sp>
        <p:nvSpPr>
          <p:cNvPr id="116" name="사각형: 둥근 모서리 115">
            <a:extLst>
              <a:ext uri="{FF2B5EF4-FFF2-40B4-BE49-F238E27FC236}">
                <a16:creationId xmlns:a16="http://schemas.microsoft.com/office/drawing/2014/main" id="{28333170-BE9C-9863-B3CC-F1BB4DC499F1}"/>
              </a:ext>
            </a:extLst>
          </p:cNvPr>
          <p:cNvSpPr/>
          <p:nvPr/>
        </p:nvSpPr>
        <p:spPr>
          <a:xfrm>
            <a:off x="3823156" y="5913988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공선출하회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7" name="사각형: 둥근 모서리 116">
            <a:extLst>
              <a:ext uri="{FF2B5EF4-FFF2-40B4-BE49-F238E27FC236}">
                <a16:creationId xmlns:a16="http://schemas.microsoft.com/office/drawing/2014/main" id="{B5B7AFB0-01ED-A939-C32A-2D52E2A0EB55}"/>
              </a:ext>
            </a:extLst>
          </p:cNvPr>
          <p:cNvSpPr/>
          <p:nvPr/>
        </p:nvSpPr>
        <p:spPr>
          <a:xfrm>
            <a:off x="3823156" y="6245701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일반 출하농가</a:t>
            </a:r>
          </a:p>
        </p:txBody>
      </p:sp>
      <p:cxnSp>
        <p:nvCxnSpPr>
          <p:cNvPr id="118" name="연결선: 꺾임 117">
            <a:extLst>
              <a:ext uri="{FF2B5EF4-FFF2-40B4-BE49-F238E27FC236}">
                <a16:creationId xmlns:a16="http://schemas.microsoft.com/office/drawing/2014/main" id="{17EAB508-37D7-8C33-3C3C-A93B0CC90762}"/>
              </a:ext>
            </a:extLst>
          </p:cNvPr>
          <p:cNvCxnSpPr>
            <a:cxnSpLocks/>
            <a:stCxn id="110" idx="2"/>
            <a:endCxn id="111" idx="0"/>
          </p:cNvCxnSpPr>
          <p:nvPr/>
        </p:nvCxnSpPr>
        <p:spPr>
          <a:xfrm rot="5400000">
            <a:off x="3309237" y="4863151"/>
            <a:ext cx="461181" cy="54874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연결선: 꺾임 118">
            <a:extLst>
              <a:ext uri="{FF2B5EF4-FFF2-40B4-BE49-F238E27FC236}">
                <a16:creationId xmlns:a16="http://schemas.microsoft.com/office/drawing/2014/main" id="{9C1FDDC6-4CED-0C88-3FC6-B1B9C5A8421F}"/>
              </a:ext>
            </a:extLst>
          </p:cNvPr>
          <p:cNvCxnSpPr>
            <a:cxnSpLocks/>
            <a:stCxn id="110" idx="2"/>
            <a:endCxn id="113" idx="0"/>
          </p:cNvCxnSpPr>
          <p:nvPr/>
        </p:nvCxnSpPr>
        <p:spPr>
          <a:xfrm rot="16200000" flipH="1">
            <a:off x="3849875" y="4871254"/>
            <a:ext cx="461181" cy="532535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 30">
            <a:extLst>
              <a:ext uri="{FF2B5EF4-FFF2-40B4-BE49-F238E27FC236}">
                <a16:creationId xmlns:a16="http://schemas.microsoft.com/office/drawing/2014/main" id="{3297FE94-30E7-82AB-A3E1-6337E96E8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9081" y="4581128"/>
            <a:ext cx="1144040" cy="32580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참여조직 </a:t>
            </a:r>
            <a:r>
              <a:rPr kumimoji="0" lang="en-US" altLang="ko-KR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3</a:t>
            </a:r>
            <a:endParaRPr kumimoji="0" lang="ko-KR" altLang="en-US" sz="1100" b="0" i="0" u="none" strike="noStrike" kern="0" cap="none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22" name="모서리가 둥근 직사각형 27">
            <a:extLst>
              <a:ext uri="{FF2B5EF4-FFF2-40B4-BE49-F238E27FC236}">
                <a16:creationId xmlns:a16="http://schemas.microsoft.com/office/drawing/2014/main" id="{7A26530E-F786-F4B7-6E21-E745D5D22FB1}"/>
              </a:ext>
            </a:extLst>
          </p:cNvPr>
          <p:cNvSpPr/>
          <p:nvPr/>
        </p:nvSpPr>
        <p:spPr>
          <a:xfrm>
            <a:off x="5008781" y="5368113"/>
            <a:ext cx="1047153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C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소규모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23" name="모서리가 둥근 직사각형 27">
            <a:extLst>
              <a:ext uri="{FF2B5EF4-FFF2-40B4-BE49-F238E27FC236}">
                <a16:creationId xmlns:a16="http://schemas.microsoft.com/office/drawing/2014/main" id="{D6B601EC-8191-4D0D-7B89-638AB400B489}"/>
              </a:ext>
            </a:extLst>
          </p:cNvPr>
          <p:cNvSpPr/>
          <p:nvPr/>
        </p:nvSpPr>
        <p:spPr>
          <a:xfrm>
            <a:off x="6090059" y="5368113"/>
            <a:ext cx="1047153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D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중규모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24" name="사각형: 둥근 모서리 123">
            <a:extLst>
              <a:ext uri="{FF2B5EF4-FFF2-40B4-BE49-F238E27FC236}">
                <a16:creationId xmlns:a16="http://schemas.microsoft.com/office/drawing/2014/main" id="{84F942F1-BF0A-EB6C-A94F-8E64E3DF1C8D}"/>
              </a:ext>
            </a:extLst>
          </p:cNvPr>
          <p:cNvSpPr/>
          <p:nvPr/>
        </p:nvSpPr>
        <p:spPr>
          <a:xfrm>
            <a:off x="5008781" y="5913988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공선출하회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5" name="사각형: 둥근 모서리 124">
            <a:extLst>
              <a:ext uri="{FF2B5EF4-FFF2-40B4-BE49-F238E27FC236}">
                <a16:creationId xmlns:a16="http://schemas.microsoft.com/office/drawing/2014/main" id="{F8CD1B95-E79A-65D0-703D-3113C68EC7B6}"/>
              </a:ext>
            </a:extLst>
          </p:cNvPr>
          <p:cNvSpPr/>
          <p:nvPr/>
        </p:nvSpPr>
        <p:spPr>
          <a:xfrm>
            <a:off x="5008781" y="6245701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일반 출하농가</a:t>
            </a:r>
          </a:p>
        </p:txBody>
      </p:sp>
      <p:sp>
        <p:nvSpPr>
          <p:cNvPr id="126" name="사각형: 둥근 모서리 125">
            <a:extLst>
              <a:ext uri="{FF2B5EF4-FFF2-40B4-BE49-F238E27FC236}">
                <a16:creationId xmlns:a16="http://schemas.microsoft.com/office/drawing/2014/main" id="{5050328D-5E48-2284-D164-008109393785}"/>
              </a:ext>
            </a:extLst>
          </p:cNvPr>
          <p:cNvSpPr/>
          <p:nvPr/>
        </p:nvSpPr>
        <p:spPr>
          <a:xfrm>
            <a:off x="6090059" y="5913988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공선출하회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7" name="사각형: 둥근 모서리 126">
            <a:extLst>
              <a:ext uri="{FF2B5EF4-FFF2-40B4-BE49-F238E27FC236}">
                <a16:creationId xmlns:a16="http://schemas.microsoft.com/office/drawing/2014/main" id="{401CABC2-5C67-5078-60D4-F9969A620D74}"/>
              </a:ext>
            </a:extLst>
          </p:cNvPr>
          <p:cNvSpPr/>
          <p:nvPr/>
        </p:nvSpPr>
        <p:spPr>
          <a:xfrm>
            <a:off x="6090059" y="6245701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일반 출하농가</a:t>
            </a:r>
          </a:p>
        </p:txBody>
      </p:sp>
      <p:cxnSp>
        <p:nvCxnSpPr>
          <p:cNvPr id="128" name="연결선: 꺾임 127">
            <a:extLst>
              <a:ext uri="{FF2B5EF4-FFF2-40B4-BE49-F238E27FC236}">
                <a16:creationId xmlns:a16="http://schemas.microsoft.com/office/drawing/2014/main" id="{C0C03857-77F3-D364-AF20-CD1A5D56B10B}"/>
              </a:ext>
            </a:extLst>
          </p:cNvPr>
          <p:cNvCxnSpPr>
            <a:cxnSpLocks/>
            <a:stCxn id="121" idx="2"/>
            <a:endCxn id="122" idx="0"/>
          </p:cNvCxnSpPr>
          <p:nvPr/>
        </p:nvCxnSpPr>
        <p:spPr>
          <a:xfrm rot="5400000">
            <a:off x="5576140" y="4863151"/>
            <a:ext cx="461181" cy="54874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연결선: 꺾임 128">
            <a:extLst>
              <a:ext uri="{FF2B5EF4-FFF2-40B4-BE49-F238E27FC236}">
                <a16:creationId xmlns:a16="http://schemas.microsoft.com/office/drawing/2014/main" id="{C65E1DBC-1E33-8977-6A61-C1FADB9C7FE7}"/>
              </a:ext>
            </a:extLst>
          </p:cNvPr>
          <p:cNvCxnSpPr>
            <a:cxnSpLocks/>
            <a:stCxn id="121" idx="2"/>
            <a:endCxn id="123" idx="0"/>
          </p:cNvCxnSpPr>
          <p:nvPr/>
        </p:nvCxnSpPr>
        <p:spPr>
          <a:xfrm rot="16200000" flipH="1">
            <a:off x="6116778" y="4871254"/>
            <a:ext cx="461181" cy="532535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ectangle 30">
            <a:extLst>
              <a:ext uri="{FF2B5EF4-FFF2-40B4-BE49-F238E27FC236}">
                <a16:creationId xmlns:a16="http://schemas.microsoft.com/office/drawing/2014/main" id="{45CFC871-B01E-462C-E5F1-57E004D0B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8765" y="4589517"/>
            <a:ext cx="1144040" cy="32580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참여조직 </a:t>
            </a:r>
            <a:r>
              <a:rPr kumimoji="0" lang="en-US" altLang="ko-KR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4</a:t>
            </a:r>
            <a:endParaRPr kumimoji="0" lang="ko-KR" altLang="en-US" sz="1100" b="0" i="0" u="none" strike="noStrike" kern="0" cap="none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31" name="모서리가 둥근 직사각형 27">
            <a:extLst>
              <a:ext uri="{FF2B5EF4-FFF2-40B4-BE49-F238E27FC236}">
                <a16:creationId xmlns:a16="http://schemas.microsoft.com/office/drawing/2014/main" id="{5C88137A-DB4E-2C30-F692-FA9651122599}"/>
              </a:ext>
            </a:extLst>
          </p:cNvPr>
          <p:cNvSpPr/>
          <p:nvPr/>
        </p:nvSpPr>
        <p:spPr>
          <a:xfrm>
            <a:off x="7408465" y="5376502"/>
            <a:ext cx="1047153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D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대규모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32" name="사각형: 둥근 모서리 131">
            <a:extLst>
              <a:ext uri="{FF2B5EF4-FFF2-40B4-BE49-F238E27FC236}">
                <a16:creationId xmlns:a16="http://schemas.microsoft.com/office/drawing/2014/main" id="{636FDCC1-FE31-2E3F-F821-F526DAFA61A1}"/>
              </a:ext>
            </a:extLst>
          </p:cNvPr>
          <p:cNvSpPr/>
          <p:nvPr/>
        </p:nvSpPr>
        <p:spPr>
          <a:xfrm>
            <a:off x="7408465" y="5922377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>
                <a:solidFill>
                  <a:schemeClr val="tx1"/>
                </a:solidFill>
                <a:latin typeface="+mn-ea"/>
              </a:rPr>
              <a:t>공선출하회</a:t>
            </a:r>
            <a:endParaRPr lang="ko-KR" altLang="en-US" sz="1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3" name="사각형: 둥근 모서리 132">
            <a:extLst>
              <a:ext uri="{FF2B5EF4-FFF2-40B4-BE49-F238E27FC236}">
                <a16:creationId xmlns:a16="http://schemas.microsoft.com/office/drawing/2014/main" id="{1C7BDBA1-52A8-E6FE-3A28-86362F4C7AEC}"/>
              </a:ext>
            </a:extLst>
          </p:cNvPr>
          <p:cNvSpPr/>
          <p:nvPr/>
        </p:nvSpPr>
        <p:spPr>
          <a:xfrm>
            <a:off x="7408465" y="6254090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일반 출하농가</a:t>
            </a:r>
          </a:p>
        </p:txBody>
      </p:sp>
      <p:sp>
        <p:nvSpPr>
          <p:cNvPr id="134" name="사각형: 둥근 모서리 133">
            <a:extLst>
              <a:ext uri="{FF2B5EF4-FFF2-40B4-BE49-F238E27FC236}">
                <a16:creationId xmlns:a16="http://schemas.microsoft.com/office/drawing/2014/main" id="{FFF91951-4B6B-1ADF-06C5-54289ADB2F1B}"/>
              </a:ext>
            </a:extLst>
          </p:cNvPr>
          <p:cNvSpPr/>
          <p:nvPr/>
        </p:nvSpPr>
        <p:spPr>
          <a:xfrm>
            <a:off x="8489743" y="6314244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일반 출하농가</a:t>
            </a:r>
          </a:p>
        </p:txBody>
      </p:sp>
      <p:cxnSp>
        <p:nvCxnSpPr>
          <p:cNvPr id="135" name="연결선: 꺾임 134">
            <a:extLst>
              <a:ext uri="{FF2B5EF4-FFF2-40B4-BE49-F238E27FC236}">
                <a16:creationId xmlns:a16="http://schemas.microsoft.com/office/drawing/2014/main" id="{74CB1352-863A-F797-F5B0-525B8FF45411}"/>
              </a:ext>
            </a:extLst>
          </p:cNvPr>
          <p:cNvCxnSpPr>
            <a:cxnSpLocks/>
            <a:stCxn id="130" idx="2"/>
            <a:endCxn id="131" idx="0"/>
          </p:cNvCxnSpPr>
          <p:nvPr/>
        </p:nvCxnSpPr>
        <p:spPr>
          <a:xfrm rot="5400000">
            <a:off x="7975824" y="4871540"/>
            <a:ext cx="461181" cy="54874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연결선: 꺾임 135">
            <a:extLst>
              <a:ext uri="{FF2B5EF4-FFF2-40B4-BE49-F238E27FC236}">
                <a16:creationId xmlns:a16="http://schemas.microsoft.com/office/drawing/2014/main" id="{C6B60E07-B384-6C00-CF0C-571BF508535F}"/>
              </a:ext>
            </a:extLst>
          </p:cNvPr>
          <p:cNvCxnSpPr>
            <a:cxnSpLocks/>
            <a:stCxn id="130" idx="2"/>
            <a:endCxn id="152" idx="0"/>
          </p:cNvCxnSpPr>
          <p:nvPr/>
        </p:nvCxnSpPr>
        <p:spPr>
          <a:xfrm rot="16200000" flipH="1">
            <a:off x="8516462" y="4879643"/>
            <a:ext cx="461181" cy="532535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사각형: 둥근 모서리 136">
            <a:extLst>
              <a:ext uri="{FF2B5EF4-FFF2-40B4-BE49-F238E27FC236}">
                <a16:creationId xmlns:a16="http://schemas.microsoft.com/office/drawing/2014/main" id="{AC56929F-D587-B4D2-ED0B-E2C63D500039}"/>
              </a:ext>
            </a:extLst>
          </p:cNvPr>
          <p:cNvSpPr/>
          <p:nvPr/>
        </p:nvSpPr>
        <p:spPr>
          <a:xfrm>
            <a:off x="382691" y="4221088"/>
            <a:ext cx="6835856" cy="2448272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38" name="Oval 8">
            <a:extLst>
              <a:ext uri="{FF2B5EF4-FFF2-40B4-BE49-F238E27FC236}">
                <a16:creationId xmlns:a16="http://schemas.microsoft.com/office/drawing/2014/main" id="{73B90DE2-0BFE-F053-C4DA-2F2A217C9DE7}"/>
              </a:ext>
            </a:extLst>
          </p:cNvPr>
          <p:cNvSpPr/>
          <p:nvPr/>
        </p:nvSpPr>
        <p:spPr>
          <a:xfrm>
            <a:off x="340942" y="4058186"/>
            <a:ext cx="723626" cy="325804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39" name="사각형: 둥근 모서리 138">
            <a:extLst>
              <a:ext uri="{FF2B5EF4-FFF2-40B4-BE49-F238E27FC236}">
                <a16:creationId xmlns:a16="http://schemas.microsoft.com/office/drawing/2014/main" id="{73516745-89E5-25DE-3FF5-4A66E81517AD}"/>
              </a:ext>
            </a:extLst>
          </p:cNvPr>
          <p:cNvSpPr/>
          <p:nvPr/>
        </p:nvSpPr>
        <p:spPr>
          <a:xfrm>
            <a:off x="7315171" y="4221088"/>
            <a:ext cx="2318349" cy="2448272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40" name="Oval 8">
            <a:extLst>
              <a:ext uri="{FF2B5EF4-FFF2-40B4-BE49-F238E27FC236}">
                <a16:creationId xmlns:a16="http://schemas.microsoft.com/office/drawing/2014/main" id="{1ABD97C7-79F4-9E7B-A2A2-13668E4E89B8}"/>
              </a:ext>
            </a:extLst>
          </p:cNvPr>
          <p:cNvSpPr/>
          <p:nvPr/>
        </p:nvSpPr>
        <p:spPr>
          <a:xfrm>
            <a:off x="7256448" y="4045686"/>
            <a:ext cx="723626" cy="325804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41" name="모서리가 둥근 직사각형 16">
            <a:extLst>
              <a:ext uri="{FF2B5EF4-FFF2-40B4-BE49-F238E27FC236}">
                <a16:creationId xmlns:a16="http://schemas.microsoft.com/office/drawing/2014/main" id="{A4D40661-C473-0379-3453-409A1A09F0C6}"/>
              </a:ext>
            </a:extLst>
          </p:cNvPr>
          <p:cNvSpPr/>
          <p:nvPr/>
        </p:nvSpPr>
        <p:spPr>
          <a:xfrm>
            <a:off x="7451329" y="4035690"/>
            <a:ext cx="350641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en-US" altLang="ko-KR" sz="13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00</a:t>
            </a:r>
            <a:r>
              <a:rPr lang="ko-KR" altLang="en-US" sz="13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군</a:t>
            </a:r>
            <a:endParaRPr lang="en-US" altLang="ko-KR" sz="13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142" name="모서리가 둥근 직사각형 16">
            <a:extLst>
              <a:ext uri="{FF2B5EF4-FFF2-40B4-BE49-F238E27FC236}">
                <a16:creationId xmlns:a16="http://schemas.microsoft.com/office/drawing/2014/main" id="{FE5BE77F-10CD-B5FF-E38D-318DACE2732D}"/>
              </a:ext>
            </a:extLst>
          </p:cNvPr>
          <p:cNvSpPr/>
          <p:nvPr/>
        </p:nvSpPr>
        <p:spPr>
          <a:xfrm>
            <a:off x="1821817" y="5642559"/>
            <a:ext cx="507134" cy="22873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과수품목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  <p:sp>
        <p:nvSpPr>
          <p:cNvPr id="143" name="Rectangle 30">
            <a:extLst>
              <a:ext uri="{FF2B5EF4-FFF2-40B4-BE49-F238E27FC236}">
                <a16:creationId xmlns:a16="http://schemas.microsoft.com/office/drawing/2014/main" id="{CCB9826E-1DD9-56C9-8CF5-1FC84FFB4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1355" y="2366976"/>
            <a:ext cx="2128430" cy="325804"/>
          </a:xfrm>
          <a:prstGeom prst="rect">
            <a:avLst/>
          </a:prstGeom>
          <a:noFill/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경남도 통합마케팅조직</a:t>
            </a:r>
            <a:endParaRPr kumimoji="0" lang="ko-KR" altLang="en-US" sz="1100" b="0" i="0" u="none" strike="noStrike" kern="0" cap="none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44" name="Rectangle 30">
            <a:extLst>
              <a:ext uri="{FF2B5EF4-FFF2-40B4-BE49-F238E27FC236}">
                <a16:creationId xmlns:a16="http://schemas.microsoft.com/office/drawing/2014/main" id="{43F773B9-A0EE-3672-9280-84E4BDAC3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570" y="2637452"/>
            <a:ext cx="2128430" cy="325804"/>
          </a:xfrm>
          <a:prstGeom prst="rect">
            <a:avLst/>
          </a:prstGeom>
          <a:noFill/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농업법인</a:t>
            </a:r>
            <a:r>
              <a:rPr kumimoji="0" lang="en-US" altLang="ko-KR" sz="1100" b="1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(</a:t>
            </a:r>
            <a:r>
              <a:rPr kumimoji="0" lang="ko-KR" altLang="en-US" sz="1100" b="1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과수전문 전국단위조직</a:t>
            </a:r>
            <a:r>
              <a:rPr lang="en-US" altLang="ko-KR" sz="1100" b="1" kern="0" spc="-5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)</a:t>
            </a:r>
            <a:endParaRPr kumimoji="0" lang="ko-KR" altLang="en-US" sz="1100" b="0" i="0" u="none" strike="noStrike" kern="0" cap="none" spc="-50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cxnSp>
        <p:nvCxnSpPr>
          <p:cNvPr id="145" name="연결선: 꺾임 144">
            <a:extLst>
              <a:ext uri="{FF2B5EF4-FFF2-40B4-BE49-F238E27FC236}">
                <a16:creationId xmlns:a16="http://schemas.microsoft.com/office/drawing/2014/main" id="{3819A507-2E59-BDDB-A746-CD5EDDE150C8}"/>
              </a:ext>
            </a:extLst>
          </p:cNvPr>
          <p:cNvCxnSpPr>
            <a:cxnSpLocks/>
            <a:stCxn id="89" idx="2"/>
            <a:endCxn id="97" idx="0"/>
          </p:cNvCxnSpPr>
          <p:nvPr/>
        </p:nvCxnSpPr>
        <p:spPr>
          <a:xfrm rot="5400000">
            <a:off x="1625012" y="3499825"/>
            <a:ext cx="999141" cy="1163464"/>
          </a:xfrm>
          <a:prstGeom prst="bentConnector3">
            <a:avLst>
              <a:gd name="adj1" fmla="val 76028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연결선: 꺾임 145">
            <a:extLst>
              <a:ext uri="{FF2B5EF4-FFF2-40B4-BE49-F238E27FC236}">
                <a16:creationId xmlns:a16="http://schemas.microsoft.com/office/drawing/2014/main" id="{754D4808-3577-6E08-445A-8821FE853827}"/>
              </a:ext>
            </a:extLst>
          </p:cNvPr>
          <p:cNvCxnSpPr>
            <a:cxnSpLocks/>
            <a:stCxn id="89" idx="2"/>
            <a:endCxn id="110" idx="0"/>
          </p:cNvCxnSpPr>
          <p:nvPr/>
        </p:nvCxnSpPr>
        <p:spPr>
          <a:xfrm rot="16200000" flipH="1">
            <a:off x="2760686" y="3527615"/>
            <a:ext cx="999141" cy="1107884"/>
          </a:xfrm>
          <a:prstGeom prst="bentConnector3">
            <a:avLst>
              <a:gd name="adj1" fmla="val 76028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연결선: 꺾임 147">
            <a:extLst>
              <a:ext uri="{FF2B5EF4-FFF2-40B4-BE49-F238E27FC236}">
                <a16:creationId xmlns:a16="http://schemas.microsoft.com/office/drawing/2014/main" id="{7EE62B15-2FF2-661E-064B-0754840B9E25}"/>
              </a:ext>
            </a:extLst>
          </p:cNvPr>
          <p:cNvCxnSpPr>
            <a:cxnSpLocks/>
            <a:stCxn id="143" idx="2"/>
            <a:endCxn id="121" idx="0"/>
          </p:cNvCxnSpPr>
          <p:nvPr/>
        </p:nvCxnSpPr>
        <p:spPr>
          <a:xfrm rot="16200000" flipH="1">
            <a:off x="4744161" y="3244188"/>
            <a:ext cx="1888348" cy="785531"/>
          </a:xfrm>
          <a:prstGeom prst="bentConnector3">
            <a:avLst>
              <a:gd name="adj1" fmla="val 3223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연결선: 꺾임 148">
            <a:extLst>
              <a:ext uri="{FF2B5EF4-FFF2-40B4-BE49-F238E27FC236}">
                <a16:creationId xmlns:a16="http://schemas.microsoft.com/office/drawing/2014/main" id="{85942088-9694-B6EE-DBBD-4EF89BE23E2C}"/>
              </a:ext>
            </a:extLst>
          </p:cNvPr>
          <p:cNvCxnSpPr>
            <a:cxnSpLocks/>
            <a:stCxn id="143" idx="2"/>
          </p:cNvCxnSpPr>
          <p:nvPr/>
        </p:nvCxnSpPr>
        <p:spPr>
          <a:xfrm rot="5400000">
            <a:off x="3706549" y="2992107"/>
            <a:ext cx="1888348" cy="1289695"/>
          </a:xfrm>
          <a:prstGeom prst="bentConnector3">
            <a:avLst>
              <a:gd name="adj1" fmla="val 4111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연결선: 꺾임 149">
            <a:extLst>
              <a:ext uri="{FF2B5EF4-FFF2-40B4-BE49-F238E27FC236}">
                <a16:creationId xmlns:a16="http://schemas.microsoft.com/office/drawing/2014/main" id="{91F1969D-8822-5DE4-6346-70BDF65E8F5E}"/>
              </a:ext>
            </a:extLst>
          </p:cNvPr>
          <p:cNvCxnSpPr>
            <a:cxnSpLocks/>
            <a:stCxn id="143" idx="2"/>
            <a:endCxn id="130" idx="0"/>
          </p:cNvCxnSpPr>
          <p:nvPr/>
        </p:nvCxnSpPr>
        <p:spPr>
          <a:xfrm rot="16200000" flipH="1">
            <a:off x="5939809" y="2048540"/>
            <a:ext cx="1896737" cy="3185215"/>
          </a:xfrm>
          <a:prstGeom prst="bentConnector3">
            <a:avLst>
              <a:gd name="adj1" fmla="val 31866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연결선 150">
            <a:extLst>
              <a:ext uri="{FF2B5EF4-FFF2-40B4-BE49-F238E27FC236}">
                <a16:creationId xmlns:a16="http://schemas.microsoft.com/office/drawing/2014/main" id="{7E34260D-9543-B60D-DBD3-918FC1A0CA14}"/>
              </a:ext>
            </a:extLst>
          </p:cNvPr>
          <p:cNvCxnSpPr>
            <a:cxnSpLocks/>
          </p:cNvCxnSpPr>
          <p:nvPr/>
        </p:nvCxnSpPr>
        <p:spPr>
          <a:xfrm>
            <a:off x="9176305" y="2950791"/>
            <a:ext cx="0" cy="3363453"/>
          </a:xfrm>
          <a:prstGeom prst="line">
            <a:avLst/>
          </a:prstGeom>
          <a:ln w="9525">
            <a:solidFill>
              <a:schemeClr val="accent2"/>
            </a:solidFill>
            <a:prstDash val="dashDot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모서리가 둥근 직사각형 27">
            <a:extLst>
              <a:ext uri="{FF2B5EF4-FFF2-40B4-BE49-F238E27FC236}">
                <a16:creationId xmlns:a16="http://schemas.microsoft.com/office/drawing/2014/main" id="{D224397F-1A89-A0CD-8573-25ABE1F634F7}"/>
              </a:ext>
            </a:extLst>
          </p:cNvPr>
          <p:cNvSpPr/>
          <p:nvPr/>
        </p:nvSpPr>
        <p:spPr>
          <a:xfrm>
            <a:off x="8489743" y="5376502"/>
            <a:ext cx="1047153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solidFill>
              <a:srgbClr val="3760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E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중규모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53" name="사각형: 둥근 모서리 152">
            <a:extLst>
              <a:ext uri="{FF2B5EF4-FFF2-40B4-BE49-F238E27FC236}">
                <a16:creationId xmlns:a16="http://schemas.microsoft.com/office/drawing/2014/main" id="{0F5D553E-525B-C535-84FB-D3320702C80F}"/>
              </a:ext>
            </a:extLst>
          </p:cNvPr>
          <p:cNvSpPr/>
          <p:nvPr/>
        </p:nvSpPr>
        <p:spPr>
          <a:xfrm>
            <a:off x="8489743" y="5922377"/>
            <a:ext cx="1047153" cy="283108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>
                <a:solidFill>
                  <a:schemeClr val="tx1"/>
                </a:solidFill>
                <a:latin typeface="+mn-ea"/>
              </a:rPr>
              <a:t>공선출하회</a:t>
            </a:r>
            <a:endParaRPr lang="ko-KR" altLang="en-US" sz="1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4" name="모서리가 둥근 직사각형 16">
            <a:extLst>
              <a:ext uri="{FF2B5EF4-FFF2-40B4-BE49-F238E27FC236}">
                <a16:creationId xmlns:a16="http://schemas.microsoft.com/office/drawing/2014/main" id="{C62BAF39-9612-B3A3-D5EC-C1FDCA9B0F7F}"/>
              </a:ext>
            </a:extLst>
          </p:cNvPr>
          <p:cNvSpPr/>
          <p:nvPr/>
        </p:nvSpPr>
        <p:spPr>
          <a:xfrm>
            <a:off x="8755441" y="5662236"/>
            <a:ext cx="507134" cy="22873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과수품목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  <p:sp>
        <p:nvSpPr>
          <p:cNvPr id="155" name="모서리가 둥근 직사각형 27">
            <a:extLst>
              <a:ext uri="{FF2B5EF4-FFF2-40B4-BE49-F238E27FC236}">
                <a16:creationId xmlns:a16="http://schemas.microsoft.com/office/drawing/2014/main" id="{EA8F9864-C410-FEF7-38B7-B2503B2BEF36}"/>
              </a:ext>
            </a:extLst>
          </p:cNvPr>
          <p:cNvSpPr/>
          <p:nvPr/>
        </p:nvSpPr>
        <p:spPr>
          <a:xfrm>
            <a:off x="1679692" y="3672810"/>
            <a:ext cx="672631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A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</a:p>
        </p:txBody>
      </p:sp>
      <p:sp>
        <p:nvSpPr>
          <p:cNvPr id="156" name="모서리가 둥근 직사각형 27">
            <a:extLst>
              <a:ext uri="{FF2B5EF4-FFF2-40B4-BE49-F238E27FC236}">
                <a16:creationId xmlns:a16="http://schemas.microsoft.com/office/drawing/2014/main" id="{30B5085F-A58D-43A5-3D34-D2444DE119DF}"/>
              </a:ext>
            </a:extLst>
          </p:cNvPr>
          <p:cNvSpPr/>
          <p:nvPr/>
        </p:nvSpPr>
        <p:spPr>
          <a:xfrm>
            <a:off x="2370891" y="3674886"/>
            <a:ext cx="672631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B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</a:p>
        </p:txBody>
      </p:sp>
      <p:sp>
        <p:nvSpPr>
          <p:cNvPr id="157" name="모서리가 둥근 직사각형 27">
            <a:extLst>
              <a:ext uri="{FF2B5EF4-FFF2-40B4-BE49-F238E27FC236}">
                <a16:creationId xmlns:a16="http://schemas.microsoft.com/office/drawing/2014/main" id="{DF3A09E2-0A2A-021A-4FEE-AF5677A47031}"/>
              </a:ext>
            </a:extLst>
          </p:cNvPr>
          <p:cNvSpPr/>
          <p:nvPr/>
        </p:nvSpPr>
        <p:spPr>
          <a:xfrm>
            <a:off x="3060015" y="3672810"/>
            <a:ext cx="672631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C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</a:p>
        </p:txBody>
      </p:sp>
      <p:sp>
        <p:nvSpPr>
          <p:cNvPr id="158" name="모서리가 둥근 직사각형 27">
            <a:extLst>
              <a:ext uri="{FF2B5EF4-FFF2-40B4-BE49-F238E27FC236}">
                <a16:creationId xmlns:a16="http://schemas.microsoft.com/office/drawing/2014/main" id="{56B4B263-8CB7-B77B-C15E-B401B97A5F33}"/>
              </a:ext>
            </a:extLst>
          </p:cNvPr>
          <p:cNvSpPr/>
          <p:nvPr/>
        </p:nvSpPr>
        <p:spPr>
          <a:xfrm>
            <a:off x="3894554" y="2771195"/>
            <a:ext cx="672631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A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</a:p>
        </p:txBody>
      </p:sp>
      <p:sp>
        <p:nvSpPr>
          <p:cNvPr id="159" name="모서리가 둥근 직사각형 27">
            <a:extLst>
              <a:ext uri="{FF2B5EF4-FFF2-40B4-BE49-F238E27FC236}">
                <a16:creationId xmlns:a16="http://schemas.microsoft.com/office/drawing/2014/main" id="{9F81BDB3-BBF6-F3FC-A9D8-496BA4E3D032}"/>
              </a:ext>
            </a:extLst>
          </p:cNvPr>
          <p:cNvSpPr/>
          <p:nvPr/>
        </p:nvSpPr>
        <p:spPr>
          <a:xfrm>
            <a:off x="4600456" y="2773271"/>
            <a:ext cx="672631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C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</a:p>
        </p:txBody>
      </p:sp>
      <p:sp>
        <p:nvSpPr>
          <p:cNvPr id="160" name="모서리가 둥근 직사각형 27">
            <a:extLst>
              <a:ext uri="{FF2B5EF4-FFF2-40B4-BE49-F238E27FC236}">
                <a16:creationId xmlns:a16="http://schemas.microsoft.com/office/drawing/2014/main" id="{F2B26D4B-5E8B-B6F7-6E20-B254312C9F00}"/>
              </a:ext>
            </a:extLst>
          </p:cNvPr>
          <p:cNvSpPr/>
          <p:nvPr/>
        </p:nvSpPr>
        <p:spPr>
          <a:xfrm>
            <a:off x="5297969" y="2771195"/>
            <a:ext cx="672631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D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</a:p>
        </p:txBody>
      </p:sp>
      <p:sp>
        <p:nvSpPr>
          <p:cNvPr id="161" name="모서리가 둥근 직사각형 27">
            <a:extLst>
              <a:ext uri="{FF2B5EF4-FFF2-40B4-BE49-F238E27FC236}">
                <a16:creationId xmlns:a16="http://schemas.microsoft.com/office/drawing/2014/main" id="{160E4DAF-C390-1107-B0DE-5E7CBF636E9F}"/>
              </a:ext>
            </a:extLst>
          </p:cNvPr>
          <p:cNvSpPr/>
          <p:nvPr/>
        </p:nvSpPr>
        <p:spPr>
          <a:xfrm>
            <a:off x="5977742" y="2773271"/>
            <a:ext cx="672631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E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</a:p>
        </p:txBody>
      </p:sp>
      <p:sp>
        <p:nvSpPr>
          <p:cNvPr id="162" name="모서리가 둥근 직사각형 27">
            <a:extLst>
              <a:ext uri="{FF2B5EF4-FFF2-40B4-BE49-F238E27FC236}">
                <a16:creationId xmlns:a16="http://schemas.microsoft.com/office/drawing/2014/main" id="{F60F480F-12EB-FE40-5EB6-C3BE312E2B2F}"/>
              </a:ext>
            </a:extLst>
          </p:cNvPr>
          <p:cNvSpPr/>
          <p:nvPr/>
        </p:nvSpPr>
        <p:spPr>
          <a:xfrm>
            <a:off x="8839989" y="3118921"/>
            <a:ext cx="672631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E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</a:p>
        </p:txBody>
      </p:sp>
      <p:sp>
        <p:nvSpPr>
          <p:cNvPr id="163" name="모서리가 둥근 직사각형 16">
            <a:extLst>
              <a:ext uri="{FF2B5EF4-FFF2-40B4-BE49-F238E27FC236}">
                <a16:creationId xmlns:a16="http://schemas.microsoft.com/office/drawing/2014/main" id="{0DDEA422-603D-04F2-19AD-46F49B915CA3}"/>
              </a:ext>
            </a:extLst>
          </p:cNvPr>
          <p:cNvSpPr/>
          <p:nvPr/>
        </p:nvSpPr>
        <p:spPr>
          <a:xfrm>
            <a:off x="1671225" y="3952467"/>
            <a:ext cx="655859" cy="22873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solidFill>
                  <a:schemeClr val="accent3">
                    <a:lumMod val="75000"/>
                  </a:schemeClr>
                </a:solidFill>
                <a:latin typeface="+mn-ea"/>
                <a:cs typeface="Arial" pitchFamily="34" charset="0"/>
              </a:rPr>
              <a:t>대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규모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  <p:sp>
        <p:nvSpPr>
          <p:cNvPr id="168" name="모서리가 둥근 직사각형 16">
            <a:extLst>
              <a:ext uri="{FF2B5EF4-FFF2-40B4-BE49-F238E27FC236}">
                <a16:creationId xmlns:a16="http://schemas.microsoft.com/office/drawing/2014/main" id="{86F94DE8-85D9-DAFA-EA2B-7B49D852E3ED}"/>
              </a:ext>
            </a:extLst>
          </p:cNvPr>
          <p:cNvSpPr/>
          <p:nvPr/>
        </p:nvSpPr>
        <p:spPr>
          <a:xfrm>
            <a:off x="8922737" y="3444077"/>
            <a:ext cx="507134" cy="22873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과수품목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  <p:sp>
        <p:nvSpPr>
          <p:cNvPr id="171" name="모서리가 둥근 직사각형 16">
            <a:extLst>
              <a:ext uri="{FF2B5EF4-FFF2-40B4-BE49-F238E27FC236}">
                <a16:creationId xmlns:a16="http://schemas.microsoft.com/office/drawing/2014/main" id="{B0CA3558-55BA-6423-F39E-68B2C8F0A152}"/>
              </a:ext>
            </a:extLst>
          </p:cNvPr>
          <p:cNvSpPr/>
          <p:nvPr/>
        </p:nvSpPr>
        <p:spPr>
          <a:xfrm>
            <a:off x="2378384" y="3952467"/>
            <a:ext cx="655859" cy="22873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소규모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  <p:sp>
        <p:nvSpPr>
          <p:cNvPr id="178" name="모서리가 둥근 직사각형 16">
            <a:extLst>
              <a:ext uri="{FF2B5EF4-FFF2-40B4-BE49-F238E27FC236}">
                <a16:creationId xmlns:a16="http://schemas.microsoft.com/office/drawing/2014/main" id="{9ABD64CB-C4D8-BD1C-091C-451FBA4EA176}"/>
              </a:ext>
            </a:extLst>
          </p:cNvPr>
          <p:cNvSpPr/>
          <p:nvPr/>
        </p:nvSpPr>
        <p:spPr>
          <a:xfrm>
            <a:off x="3073904" y="3952467"/>
            <a:ext cx="655859" cy="22873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solidFill>
                  <a:schemeClr val="accent6">
                    <a:lumMod val="75000"/>
                  </a:schemeClr>
                </a:solidFill>
                <a:latin typeface="+mn-ea"/>
                <a:cs typeface="Arial" pitchFamily="34" charset="0"/>
              </a:rPr>
              <a:t>소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규모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  <p:sp>
        <p:nvSpPr>
          <p:cNvPr id="179" name="모서리가 둥근 직사각형 16">
            <a:extLst>
              <a:ext uri="{FF2B5EF4-FFF2-40B4-BE49-F238E27FC236}">
                <a16:creationId xmlns:a16="http://schemas.microsoft.com/office/drawing/2014/main" id="{8723B375-1471-102B-D3B0-9EC1C447655A}"/>
              </a:ext>
            </a:extLst>
          </p:cNvPr>
          <p:cNvSpPr/>
          <p:nvPr/>
        </p:nvSpPr>
        <p:spPr>
          <a:xfrm>
            <a:off x="532519" y="1581586"/>
            <a:ext cx="4089602" cy="6503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lnSpc>
                <a:spcPct val="150000"/>
              </a:lnSpc>
              <a:defRPr/>
            </a:pPr>
            <a:r>
              <a:rPr lang="en-US" altLang="ko-KR" sz="1500" b="1" spc="-150" dirty="0">
                <a:latin typeface="+mn-ea"/>
                <a:cs typeface="Arial" pitchFamily="34" charset="0"/>
              </a:rPr>
              <a:t>1. 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지역 내 출하 가능한 전 품목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대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중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소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)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 취급</a:t>
            </a:r>
            <a:endParaRPr lang="en-US" altLang="ko-KR" sz="1500" b="1" spc="-150" dirty="0">
              <a:latin typeface="+mn-ea"/>
              <a:cs typeface="Arial" pitchFamily="34" charset="0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altLang="ko-KR" sz="1500" b="1" spc="-150" dirty="0">
                <a:latin typeface="+mn-ea"/>
                <a:cs typeface="Arial" pitchFamily="34" charset="0"/>
              </a:rPr>
              <a:t>2. 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시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도 통합마케팅 조직 간 유통품목 경합</a:t>
            </a:r>
            <a:endParaRPr lang="en-US" altLang="ko-KR" sz="1500" b="1" spc="-150" dirty="0">
              <a:latin typeface="+mn-ea"/>
              <a:cs typeface="Arial" pitchFamily="34" charset="0"/>
            </a:endParaRPr>
          </a:p>
        </p:txBody>
      </p:sp>
      <p:sp>
        <p:nvSpPr>
          <p:cNvPr id="181" name="모서리가 둥근 직사각형 16">
            <a:extLst>
              <a:ext uri="{FF2B5EF4-FFF2-40B4-BE49-F238E27FC236}">
                <a16:creationId xmlns:a16="http://schemas.microsoft.com/office/drawing/2014/main" id="{BCCDACB0-5425-E5A7-1021-E5CB530BD82A}"/>
              </a:ext>
            </a:extLst>
          </p:cNvPr>
          <p:cNvSpPr/>
          <p:nvPr/>
        </p:nvSpPr>
        <p:spPr>
          <a:xfrm>
            <a:off x="488504" y="4048190"/>
            <a:ext cx="350641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창녕군</a:t>
            </a:r>
            <a:endParaRPr lang="en-US" altLang="ko-KR" sz="13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A2105C8A-689E-3E8E-ECB2-EEB863AA9FCB}"/>
              </a:ext>
            </a:extLst>
          </p:cNvPr>
          <p:cNvSpPr txBox="1"/>
          <p:nvPr/>
        </p:nvSpPr>
        <p:spPr>
          <a:xfrm>
            <a:off x="5167370" y="1536669"/>
            <a:ext cx="4970206" cy="740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defRPr/>
            </a:pPr>
            <a:r>
              <a:rPr lang="en-US" altLang="ko-KR" sz="1500" b="1" spc="-150" dirty="0">
                <a:latin typeface="+mn-ea"/>
                <a:cs typeface="Arial" pitchFamily="34" charset="0"/>
              </a:rPr>
              <a:t>3. 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공선출하회 </a:t>
            </a:r>
            <a:r>
              <a:rPr lang="ko-KR" altLang="en-US" sz="1500" b="1" spc="-150" dirty="0" err="1">
                <a:latin typeface="+mn-ea"/>
                <a:cs typeface="Arial" pitchFamily="34" charset="0"/>
              </a:rPr>
              <a:t>미육성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 품목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500" b="1" spc="-150" dirty="0" err="1">
                <a:latin typeface="+mn-ea"/>
                <a:cs typeface="Arial" pitchFamily="34" charset="0"/>
              </a:rPr>
              <a:t>미관리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 농가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)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 존재 </a:t>
            </a:r>
            <a:endParaRPr lang="en-US" altLang="ko-KR" sz="1500" b="1" spc="-150" dirty="0">
              <a:latin typeface="+mn-ea"/>
              <a:cs typeface="Arial" pitchFamily="34" charset="0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altLang="ko-KR" sz="1500" b="1" spc="-150" dirty="0">
                <a:latin typeface="+mn-ea"/>
                <a:cs typeface="Arial" pitchFamily="34" charset="0"/>
              </a:rPr>
              <a:t>4. 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일반농가 출하조직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물량 분산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관내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관외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61806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산지유통정책 핵심방향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595673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155720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산지유통 사업구조</a:t>
            </a:r>
            <a:r>
              <a:rPr lang="en-US" altLang="ko-KR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(</a:t>
            </a: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변경</a:t>
            </a:r>
            <a:r>
              <a:rPr lang="en-US" altLang="ko-KR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195473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2" name="Rectangle 30">
            <a:extLst>
              <a:ext uri="{FF2B5EF4-FFF2-40B4-BE49-F238E27FC236}">
                <a16:creationId xmlns:a16="http://schemas.microsoft.com/office/drawing/2014/main" id="{FA132FB1-AF16-326B-485F-264EE6005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2099" y="3238087"/>
            <a:ext cx="2128430" cy="325804"/>
          </a:xfrm>
          <a:prstGeom prst="rect">
            <a:avLst/>
          </a:prstGeom>
          <a:noFill/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00</a:t>
            </a:r>
            <a:r>
              <a:rPr kumimoji="0" lang="ko-KR" altLang="en-US" sz="1100" b="1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시 </a:t>
            </a:r>
            <a:r>
              <a:rPr lang="ko-KR" altLang="en-US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생산유통혁신조직</a:t>
            </a:r>
            <a:endParaRPr kumimoji="0" lang="ko-KR" altLang="en-US" sz="1100" b="0" i="0" u="none" strike="noStrike" kern="0" cap="none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93" name="Rectangle 30">
            <a:extLst>
              <a:ext uri="{FF2B5EF4-FFF2-40B4-BE49-F238E27FC236}">
                <a16:creationId xmlns:a16="http://schemas.microsoft.com/office/drawing/2014/main" id="{D1592BD2-D309-E235-EA07-7B53579BF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830" y="4563032"/>
            <a:ext cx="1144040" cy="32580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출하조직 </a:t>
            </a:r>
            <a:r>
              <a:rPr kumimoji="0" lang="en-US" altLang="ko-KR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1</a:t>
            </a:r>
            <a:endParaRPr kumimoji="0" lang="ko-KR" altLang="en-US" sz="1100" b="0" i="0" u="none" strike="noStrike" kern="0" cap="none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94" name="모서리가 둥근 직사각형 27">
            <a:extLst>
              <a:ext uri="{FF2B5EF4-FFF2-40B4-BE49-F238E27FC236}">
                <a16:creationId xmlns:a16="http://schemas.microsoft.com/office/drawing/2014/main" id="{5D6CF86B-B277-2C58-E86A-8B5FDCCF0DE4}"/>
              </a:ext>
            </a:extLst>
          </p:cNvPr>
          <p:cNvSpPr/>
          <p:nvPr/>
        </p:nvSpPr>
        <p:spPr>
          <a:xfrm>
            <a:off x="470530" y="5350017"/>
            <a:ext cx="1047153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A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대규모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95" name="사각형: 둥근 모서리 194">
            <a:extLst>
              <a:ext uri="{FF2B5EF4-FFF2-40B4-BE49-F238E27FC236}">
                <a16:creationId xmlns:a16="http://schemas.microsoft.com/office/drawing/2014/main" id="{B1C50CEB-D98B-8DA2-E02E-128C2CEC2301}"/>
              </a:ext>
            </a:extLst>
          </p:cNvPr>
          <p:cNvSpPr/>
          <p:nvPr/>
        </p:nvSpPr>
        <p:spPr>
          <a:xfrm>
            <a:off x="470530" y="5718027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기초생산자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전량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000" b="1" spc="-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6" name="사각형: 둥근 모서리 195">
            <a:extLst>
              <a:ext uri="{FF2B5EF4-FFF2-40B4-BE49-F238E27FC236}">
                <a16:creationId xmlns:a16="http://schemas.microsoft.com/office/drawing/2014/main" id="{22FCB326-6C80-72D4-35DA-67E4C1CCD39D}"/>
              </a:ext>
            </a:extLst>
          </p:cNvPr>
          <p:cNvSpPr/>
          <p:nvPr/>
        </p:nvSpPr>
        <p:spPr>
          <a:xfrm>
            <a:off x="470530" y="6227605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기초생산자</a:t>
            </a:r>
            <a:r>
              <a:rPr lang="en-US" altLang="ko-KR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ko-KR" altLang="en-US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약정</a:t>
            </a:r>
            <a:r>
              <a:rPr lang="en-US" altLang="ko-KR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)</a:t>
            </a:r>
            <a:endParaRPr lang="ko-KR" altLang="en-US" sz="1000" b="1" spc="-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97" name="Rectangle 30">
            <a:extLst>
              <a:ext uri="{FF2B5EF4-FFF2-40B4-BE49-F238E27FC236}">
                <a16:creationId xmlns:a16="http://schemas.microsoft.com/office/drawing/2014/main" id="{8D8C4C3C-E0F4-CB44-FCC6-086798950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2178" y="4563032"/>
            <a:ext cx="1144040" cy="32580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출하조직 </a:t>
            </a:r>
            <a:r>
              <a:rPr kumimoji="0" lang="en-US" altLang="ko-KR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2</a:t>
            </a:r>
            <a:endParaRPr kumimoji="0" lang="ko-KR" altLang="en-US" sz="1100" b="0" i="0" u="none" strike="noStrike" kern="0" cap="none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98" name="모서리가 둥근 직사각형 27">
            <a:extLst>
              <a:ext uri="{FF2B5EF4-FFF2-40B4-BE49-F238E27FC236}">
                <a16:creationId xmlns:a16="http://schemas.microsoft.com/office/drawing/2014/main" id="{C7F427FE-AFF7-95D9-15E9-6EC9FAE7C4D4}"/>
              </a:ext>
            </a:extLst>
          </p:cNvPr>
          <p:cNvSpPr/>
          <p:nvPr/>
        </p:nvSpPr>
        <p:spPr>
          <a:xfrm>
            <a:off x="2741878" y="5350017"/>
            <a:ext cx="1047153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A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대규모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99" name="모서리가 둥근 직사각형 27">
            <a:extLst>
              <a:ext uri="{FF2B5EF4-FFF2-40B4-BE49-F238E27FC236}">
                <a16:creationId xmlns:a16="http://schemas.microsoft.com/office/drawing/2014/main" id="{500D7797-A956-699A-99B6-3294CD9EC9E5}"/>
              </a:ext>
            </a:extLst>
          </p:cNvPr>
          <p:cNvSpPr/>
          <p:nvPr/>
        </p:nvSpPr>
        <p:spPr>
          <a:xfrm>
            <a:off x="3823156" y="5350017"/>
            <a:ext cx="1047153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C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대규모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200" name="Rectangle 30">
            <a:extLst>
              <a:ext uri="{FF2B5EF4-FFF2-40B4-BE49-F238E27FC236}">
                <a16:creationId xmlns:a16="http://schemas.microsoft.com/office/drawing/2014/main" id="{D4FC26FF-4B83-0CC4-BE68-43D81A795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9081" y="4563032"/>
            <a:ext cx="1144040" cy="32580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출하조직 </a:t>
            </a:r>
            <a:r>
              <a:rPr kumimoji="0" lang="en-US" altLang="ko-KR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3</a:t>
            </a:r>
            <a:endParaRPr kumimoji="0" lang="ko-KR" altLang="en-US" sz="1100" b="0" i="0" u="none" strike="noStrike" kern="0" cap="none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201" name="모서리가 둥근 직사각형 27">
            <a:extLst>
              <a:ext uri="{FF2B5EF4-FFF2-40B4-BE49-F238E27FC236}">
                <a16:creationId xmlns:a16="http://schemas.microsoft.com/office/drawing/2014/main" id="{CB2A8D20-1427-E5D1-02DA-FF594BD1EEBB}"/>
              </a:ext>
            </a:extLst>
          </p:cNvPr>
          <p:cNvSpPr/>
          <p:nvPr/>
        </p:nvSpPr>
        <p:spPr>
          <a:xfrm>
            <a:off x="5008781" y="5350017"/>
            <a:ext cx="1047153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C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소규모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202" name="모서리가 둥근 직사각형 27">
            <a:extLst>
              <a:ext uri="{FF2B5EF4-FFF2-40B4-BE49-F238E27FC236}">
                <a16:creationId xmlns:a16="http://schemas.microsoft.com/office/drawing/2014/main" id="{CC945CC6-CF0E-FCF5-7037-ACEC516BE63B}"/>
              </a:ext>
            </a:extLst>
          </p:cNvPr>
          <p:cNvSpPr/>
          <p:nvPr/>
        </p:nvSpPr>
        <p:spPr>
          <a:xfrm>
            <a:off x="6090059" y="5350017"/>
            <a:ext cx="1047153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D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중규모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203" name="모서리가 둥근 직사각형 27">
            <a:extLst>
              <a:ext uri="{FF2B5EF4-FFF2-40B4-BE49-F238E27FC236}">
                <a16:creationId xmlns:a16="http://schemas.microsoft.com/office/drawing/2014/main" id="{480AF31A-392C-6C4A-7DB4-CA15262CE75F}"/>
              </a:ext>
            </a:extLst>
          </p:cNvPr>
          <p:cNvSpPr/>
          <p:nvPr/>
        </p:nvSpPr>
        <p:spPr>
          <a:xfrm>
            <a:off x="7408465" y="5358406"/>
            <a:ext cx="1047153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D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대규모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204" name="사각형: 둥근 모서리 203">
            <a:extLst>
              <a:ext uri="{FF2B5EF4-FFF2-40B4-BE49-F238E27FC236}">
                <a16:creationId xmlns:a16="http://schemas.microsoft.com/office/drawing/2014/main" id="{9A4F5A97-BD58-DE04-59F3-1CC505ADCE4B}"/>
              </a:ext>
            </a:extLst>
          </p:cNvPr>
          <p:cNvSpPr/>
          <p:nvPr/>
        </p:nvSpPr>
        <p:spPr>
          <a:xfrm>
            <a:off x="382691" y="4202992"/>
            <a:ext cx="6835856" cy="2448272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205" name="Oval 8">
            <a:extLst>
              <a:ext uri="{FF2B5EF4-FFF2-40B4-BE49-F238E27FC236}">
                <a16:creationId xmlns:a16="http://schemas.microsoft.com/office/drawing/2014/main" id="{1CEAF20C-7500-8D4D-A4A9-33E4954C2734}"/>
              </a:ext>
            </a:extLst>
          </p:cNvPr>
          <p:cNvSpPr/>
          <p:nvPr/>
        </p:nvSpPr>
        <p:spPr>
          <a:xfrm>
            <a:off x="340942" y="4040090"/>
            <a:ext cx="723626" cy="325804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06" name="사각형: 둥근 모서리 205">
            <a:extLst>
              <a:ext uri="{FF2B5EF4-FFF2-40B4-BE49-F238E27FC236}">
                <a16:creationId xmlns:a16="http://schemas.microsoft.com/office/drawing/2014/main" id="{753FA2BA-3204-206A-919C-E516E6446923}"/>
              </a:ext>
            </a:extLst>
          </p:cNvPr>
          <p:cNvSpPr/>
          <p:nvPr/>
        </p:nvSpPr>
        <p:spPr>
          <a:xfrm>
            <a:off x="7315171" y="4202992"/>
            <a:ext cx="2318349" cy="2448272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207" name="모서리가 둥근 직사각형 16">
            <a:extLst>
              <a:ext uri="{FF2B5EF4-FFF2-40B4-BE49-F238E27FC236}">
                <a16:creationId xmlns:a16="http://schemas.microsoft.com/office/drawing/2014/main" id="{D022082E-D1E6-CC88-895F-E4C4E86D9E8D}"/>
              </a:ext>
            </a:extLst>
          </p:cNvPr>
          <p:cNvSpPr/>
          <p:nvPr/>
        </p:nvSpPr>
        <p:spPr>
          <a:xfrm>
            <a:off x="488504" y="4030094"/>
            <a:ext cx="350641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창녕군</a:t>
            </a:r>
            <a:endParaRPr lang="en-US" altLang="ko-KR" sz="13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208" name="Oval 8">
            <a:extLst>
              <a:ext uri="{FF2B5EF4-FFF2-40B4-BE49-F238E27FC236}">
                <a16:creationId xmlns:a16="http://schemas.microsoft.com/office/drawing/2014/main" id="{6A9A6F94-9FE3-CE8F-1E77-0598EA333C14}"/>
              </a:ext>
            </a:extLst>
          </p:cNvPr>
          <p:cNvSpPr/>
          <p:nvPr/>
        </p:nvSpPr>
        <p:spPr>
          <a:xfrm>
            <a:off x="7256448" y="4027590"/>
            <a:ext cx="723626" cy="325804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09" name="모서리가 둥근 직사각형 16">
            <a:extLst>
              <a:ext uri="{FF2B5EF4-FFF2-40B4-BE49-F238E27FC236}">
                <a16:creationId xmlns:a16="http://schemas.microsoft.com/office/drawing/2014/main" id="{4B24CCD5-1F86-9FBC-A20E-04E884C7BC69}"/>
              </a:ext>
            </a:extLst>
          </p:cNvPr>
          <p:cNvSpPr/>
          <p:nvPr/>
        </p:nvSpPr>
        <p:spPr>
          <a:xfrm>
            <a:off x="7451329" y="4017594"/>
            <a:ext cx="350641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en-US" altLang="ko-KR" sz="13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00</a:t>
            </a:r>
            <a:r>
              <a:rPr lang="ko-KR" altLang="en-US" sz="13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군</a:t>
            </a:r>
            <a:endParaRPr lang="en-US" altLang="ko-KR" sz="13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210" name="모서리가 둥근 직사각형 16">
            <a:extLst>
              <a:ext uri="{FF2B5EF4-FFF2-40B4-BE49-F238E27FC236}">
                <a16:creationId xmlns:a16="http://schemas.microsoft.com/office/drawing/2014/main" id="{817B2A1B-D664-B03C-86F0-E541873578A4}"/>
              </a:ext>
            </a:extLst>
          </p:cNvPr>
          <p:cNvSpPr/>
          <p:nvPr/>
        </p:nvSpPr>
        <p:spPr>
          <a:xfrm>
            <a:off x="1509196" y="3678123"/>
            <a:ext cx="507134" cy="2287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전략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211" name="Rectangle 30">
            <a:extLst>
              <a:ext uri="{FF2B5EF4-FFF2-40B4-BE49-F238E27FC236}">
                <a16:creationId xmlns:a16="http://schemas.microsoft.com/office/drawing/2014/main" id="{3DDD9EFC-A56C-92F8-4544-24848CAF4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1355" y="2348880"/>
            <a:ext cx="2128430" cy="325804"/>
          </a:xfrm>
          <a:prstGeom prst="rect">
            <a:avLst/>
          </a:prstGeom>
          <a:noFill/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경남도 생산유통혁신조직</a:t>
            </a:r>
            <a:endParaRPr kumimoji="0" lang="ko-KR" altLang="en-US" sz="1100" b="0" i="0" u="none" strike="noStrike" kern="0" cap="none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212" name="Rectangle 30">
            <a:extLst>
              <a:ext uri="{FF2B5EF4-FFF2-40B4-BE49-F238E27FC236}">
                <a16:creationId xmlns:a16="http://schemas.microsoft.com/office/drawing/2014/main" id="{C72342FC-ECBA-AA33-9ECE-102FF675F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570" y="2619356"/>
            <a:ext cx="2128430" cy="325804"/>
          </a:xfrm>
          <a:prstGeom prst="rect">
            <a:avLst/>
          </a:prstGeom>
          <a:noFill/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생산유통혁신조직</a:t>
            </a:r>
            <a:r>
              <a:rPr kumimoji="0" lang="en-US" altLang="ko-KR" sz="1100" b="1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(</a:t>
            </a:r>
            <a:r>
              <a:rPr kumimoji="0" lang="ko-KR" altLang="en-US" sz="1100" b="1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전국단위</a:t>
            </a:r>
            <a:r>
              <a:rPr kumimoji="0" lang="en-US" altLang="ko-KR" sz="1100" b="1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)</a:t>
            </a:r>
            <a:endParaRPr kumimoji="0" lang="ko-KR" altLang="en-US" sz="1100" b="0" i="0" u="none" strike="noStrike" kern="0" cap="none" spc="-50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cxnSp>
        <p:nvCxnSpPr>
          <p:cNvPr id="213" name="연결선: 꺾임 212">
            <a:extLst>
              <a:ext uri="{FF2B5EF4-FFF2-40B4-BE49-F238E27FC236}">
                <a16:creationId xmlns:a16="http://schemas.microsoft.com/office/drawing/2014/main" id="{F997982E-2CA9-D26D-4867-4236BCF9B3E5}"/>
              </a:ext>
            </a:extLst>
          </p:cNvPr>
          <p:cNvCxnSpPr>
            <a:cxnSpLocks/>
            <a:stCxn id="192" idx="2"/>
            <a:endCxn id="193" idx="0"/>
          </p:cNvCxnSpPr>
          <p:nvPr/>
        </p:nvCxnSpPr>
        <p:spPr>
          <a:xfrm rot="5400000">
            <a:off x="1625012" y="3481729"/>
            <a:ext cx="999141" cy="1163464"/>
          </a:xfrm>
          <a:prstGeom prst="bentConnector3">
            <a:avLst>
              <a:gd name="adj1" fmla="val 76028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연결선: 꺾임 213">
            <a:extLst>
              <a:ext uri="{FF2B5EF4-FFF2-40B4-BE49-F238E27FC236}">
                <a16:creationId xmlns:a16="http://schemas.microsoft.com/office/drawing/2014/main" id="{81676DCD-E9B3-C3B5-FEB8-35D2163A1B1A}"/>
              </a:ext>
            </a:extLst>
          </p:cNvPr>
          <p:cNvCxnSpPr>
            <a:cxnSpLocks/>
            <a:stCxn id="192" idx="2"/>
            <a:endCxn id="197" idx="0"/>
          </p:cNvCxnSpPr>
          <p:nvPr/>
        </p:nvCxnSpPr>
        <p:spPr>
          <a:xfrm rot="16200000" flipH="1">
            <a:off x="2760686" y="3509519"/>
            <a:ext cx="999141" cy="1107884"/>
          </a:xfrm>
          <a:prstGeom prst="bentConnector3">
            <a:avLst>
              <a:gd name="adj1" fmla="val 76028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연결선: 꺾임 214">
            <a:extLst>
              <a:ext uri="{FF2B5EF4-FFF2-40B4-BE49-F238E27FC236}">
                <a16:creationId xmlns:a16="http://schemas.microsoft.com/office/drawing/2014/main" id="{F581C9D1-A740-89CB-D820-3962E730C0B9}"/>
              </a:ext>
            </a:extLst>
          </p:cNvPr>
          <p:cNvCxnSpPr>
            <a:cxnSpLocks/>
            <a:stCxn id="211" idx="2"/>
            <a:endCxn id="200" idx="0"/>
          </p:cNvCxnSpPr>
          <p:nvPr/>
        </p:nvCxnSpPr>
        <p:spPr>
          <a:xfrm rot="16200000" flipH="1">
            <a:off x="4744161" y="3226092"/>
            <a:ext cx="1888348" cy="785531"/>
          </a:xfrm>
          <a:prstGeom prst="bentConnector3">
            <a:avLst>
              <a:gd name="adj1" fmla="val 3223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연결선: 꺾임 215">
            <a:extLst>
              <a:ext uri="{FF2B5EF4-FFF2-40B4-BE49-F238E27FC236}">
                <a16:creationId xmlns:a16="http://schemas.microsoft.com/office/drawing/2014/main" id="{82EADA77-5446-D5D8-3177-1ECC91EEFE08}"/>
              </a:ext>
            </a:extLst>
          </p:cNvPr>
          <p:cNvCxnSpPr>
            <a:cxnSpLocks/>
            <a:stCxn id="211" idx="2"/>
            <a:endCxn id="250" idx="0"/>
          </p:cNvCxnSpPr>
          <p:nvPr/>
        </p:nvCxnSpPr>
        <p:spPr>
          <a:xfrm rot="16200000" flipH="1">
            <a:off x="5939809" y="2030444"/>
            <a:ext cx="1896737" cy="3185215"/>
          </a:xfrm>
          <a:prstGeom prst="bentConnector3">
            <a:avLst>
              <a:gd name="adj1" fmla="val 31866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모서리가 둥근 직사각형 27">
            <a:extLst>
              <a:ext uri="{FF2B5EF4-FFF2-40B4-BE49-F238E27FC236}">
                <a16:creationId xmlns:a16="http://schemas.microsoft.com/office/drawing/2014/main" id="{BF0D3E1D-D909-5718-768A-FF6FDE239A82}"/>
              </a:ext>
            </a:extLst>
          </p:cNvPr>
          <p:cNvSpPr/>
          <p:nvPr/>
        </p:nvSpPr>
        <p:spPr>
          <a:xfrm>
            <a:off x="8489743" y="5358406"/>
            <a:ext cx="1047153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solidFill>
              <a:srgbClr val="3760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E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중규모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218" name="모서리가 둥근 직사각형 27">
            <a:extLst>
              <a:ext uri="{FF2B5EF4-FFF2-40B4-BE49-F238E27FC236}">
                <a16:creationId xmlns:a16="http://schemas.microsoft.com/office/drawing/2014/main" id="{857128C1-2DF0-42F0-51EF-DA775C3026EB}"/>
              </a:ext>
            </a:extLst>
          </p:cNvPr>
          <p:cNvSpPr/>
          <p:nvPr/>
        </p:nvSpPr>
        <p:spPr>
          <a:xfrm>
            <a:off x="1937661" y="3654714"/>
            <a:ext cx="672631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A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</a:p>
        </p:txBody>
      </p:sp>
      <p:sp>
        <p:nvSpPr>
          <p:cNvPr id="219" name="모서리가 둥근 직사각형 27">
            <a:extLst>
              <a:ext uri="{FF2B5EF4-FFF2-40B4-BE49-F238E27FC236}">
                <a16:creationId xmlns:a16="http://schemas.microsoft.com/office/drawing/2014/main" id="{E8EF8422-5402-244A-A992-A4B8A51BA8EC}"/>
              </a:ext>
            </a:extLst>
          </p:cNvPr>
          <p:cNvSpPr/>
          <p:nvPr/>
        </p:nvSpPr>
        <p:spPr>
          <a:xfrm>
            <a:off x="3056233" y="3654714"/>
            <a:ext cx="672631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C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</a:p>
        </p:txBody>
      </p:sp>
      <p:sp>
        <p:nvSpPr>
          <p:cNvPr id="220" name="모서리가 둥근 직사각형 27">
            <a:extLst>
              <a:ext uri="{FF2B5EF4-FFF2-40B4-BE49-F238E27FC236}">
                <a16:creationId xmlns:a16="http://schemas.microsoft.com/office/drawing/2014/main" id="{75031D25-4D91-908C-DBF7-6C8A2DB6EE4D}"/>
              </a:ext>
            </a:extLst>
          </p:cNvPr>
          <p:cNvSpPr/>
          <p:nvPr/>
        </p:nvSpPr>
        <p:spPr>
          <a:xfrm>
            <a:off x="4545379" y="2763367"/>
            <a:ext cx="672631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D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</a:p>
        </p:txBody>
      </p:sp>
      <p:sp>
        <p:nvSpPr>
          <p:cNvPr id="221" name="사각형: 둥근 모서리 220">
            <a:extLst>
              <a:ext uri="{FF2B5EF4-FFF2-40B4-BE49-F238E27FC236}">
                <a16:creationId xmlns:a16="http://schemas.microsoft.com/office/drawing/2014/main" id="{7FBCEC45-CDBB-A3F0-2148-407ACB162E1C}"/>
              </a:ext>
            </a:extLst>
          </p:cNvPr>
          <p:cNvSpPr/>
          <p:nvPr/>
        </p:nvSpPr>
        <p:spPr>
          <a:xfrm>
            <a:off x="1551239" y="5718561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일반출하회</a:t>
            </a:r>
          </a:p>
        </p:txBody>
      </p:sp>
      <p:sp>
        <p:nvSpPr>
          <p:cNvPr id="222" name="사각형: 둥근 모서리 221">
            <a:extLst>
              <a:ext uri="{FF2B5EF4-FFF2-40B4-BE49-F238E27FC236}">
                <a16:creationId xmlns:a16="http://schemas.microsoft.com/office/drawing/2014/main" id="{728237F3-F7A0-5FAD-2B30-F466EE15D834}"/>
              </a:ext>
            </a:extLst>
          </p:cNvPr>
          <p:cNvSpPr/>
          <p:nvPr/>
        </p:nvSpPr>
        <p:spPr>
          <a:xfrm>
            <a:off x="2727901" y="5720692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기초생산자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전량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000" b="1" spc="-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3" name="사각형: 둥근 모서리 222">
            <a:extLst>
              <a:ext uri="{FF2B5EF4-FFF2-40B4-BE49-F238E27FC236}">
                <a16:creationId xmlns:a16="http://schemas.microsoft.com/office/drawing/2014/main" id="{FD3D8768-9799-EFB7-897F-65167373F85B}"/>
              </a:ext>
            </a:extLst>
          </p:cNvPr>
          <p:cNvSpPr/>
          <p:nvPr/>
        </p:nvSpPr>
        <p:spPr>
          <a:xfrm>
            <a:off x="2727901" y="6230270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기초생산자</a:t>
            </a:r>
            <a:r>
              <a:rPr lang="en-US" altLang="ko-KR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ko-KR" altLang="en-US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약정</a:t>
            </a:r>
            <a:r>
              <a:rPr lang="en-US" altLang="ko-KR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)</a:t>
            </a:r>
            <a:endParaRPr lang="ko-KR" altLang="en-US" sz="1000" b="1" spc="-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24" name="사각형: 둥근 모서리 223">
            <a:extLst>
              <a:ext uri="{FF2B5EF4-FFF2-40B4-BE49-F238E27FC236}">
                <a16:creationId xmlns:a16="http://schemas.microsoft.com/office/drawing/2014/main" id="{185B4120-8687-878E-0282-3BDFA621F3E4}"/>
              </a:ext>
            </a:extLst>
          </p:cNvPr>
          <p:cNvSpPr/>
          <p:nvPr/>
        </p:nvSpPr>
        <p:spPr>
          <a:xfrm>
            <a:off x="3808610" y="5721226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기초생산자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전량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000" b="1" spc="-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5" name="사각형: 둥근 모서리 224">
            <a:extLst>
              <a:ext uri="{FF2B5EF4-FFF2-40B4-BE49-F238E27FC236}">
                <a16:creationId xmlns:a16="http://schemas.microsoft.com/office/drawing/2014/main" id="{128DDA18-71F0-86C4-FA3F-6A6E45606F25}"/>
              </a:ext>
            </a:extLst>
          </p:cNvPr>
          <p:cNvSpPr/>
          <p:nvPr/>
        </p:nvSpPr>
        <p:spPr>
          <a:xfrm>
            <a:off x="3808610" y="6230804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기초생산자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약정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000" b="1" spc="-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6" name="사각형: 둥근 모서리 225">
            <a:extLst>
              <a:ext uri="{FF2B5EF4-FFF2-40B4-BE49-F238E27FC236}">
                <a16:creationId xmlns:a16="http://schemas.microsoft.com/office/drawing/2014/main" id="{E752F261-09ED-9D6D-19DA-92D331F43FD8}"/>
              </a:ext>
            </a:extLst>
          </p:cNvPr>
          <p:cNvSpPr/>
          <p:nvPr/>
        </p:nvSpPr>
        <p:spPr>
          <a:xfrm>
            <a:off x="4991004" y="5715160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기초생산자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전량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000" b="1" spc="-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7" name="사각형: 둥근 모서리 226">
            <a:extLst>
              <a:ext uri="{FF2B5EF4-FFF2-40B4-BE49-F238E27FC236}">
                <a16:creationId xmlns:a16="http://schemas.microsoft.com/office/drawing/2014/main" id="{934896E9-C75F-2CC7-5651-E57AF1AFD280}"/>
              </a:ext>
            </a:extLst>
          </p:cNvPr>
          <p:cNvSpPr/>
          <p:nvPr/>
        </p:nvSpPr>
        <p:spPr>
          <a:xfrm>
            <a:off x="4991004" y="6224738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기초생산자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약정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000" b="1" spc="-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8" name="사각형: 둥근 모서리 227">
            <a:extLst>
              <a:ext uri="{FF2B5EF4-FFF2-40B4-BE49-F238E27FC236}">
                <a16:creationId xmlns:a16="http://schemas.microsoft.com/office/drawing/2014/main" id="{E5B42580-51F5-30FA-0826-9FAF662AA908}"/>
              </a:ext>
            </a:extLst>
          </p:cNvPr>
          <p:cNvSpPr/>
          <p:nvPr/>
        </p:nvSpPr>
        <p:spPr>
          <a:xfrm>
            <a:off x="6071713" y="5715694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기초생산자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전량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000" b="1" spc="-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9" name="사각형: 둥근 모서리 228">
            <a:extLst>
              <a:ext uri="{FF2B5EF4-FFF2-40B4-BE49-F238E27FC236}">
                <a16:creationId xmlns:a16="http://schemas.microsoft.com/office/drawing/2014/main" id="{A425784E-9F12-F2B0-513C-EC3FD2B8B811}"/>
              </a:ext>
            </a:extLst>
          </p:cNvPr>
          <p:cNvSpPr/>
          <p:nvPr/>
        </p:nvSpPr>
        <p:spPr>
          <a:xfrm>
            <a:off x="6071713" y="6225272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기초생산자</a:t>
            </a:r>
            <a:r>
              <a:rPr lang="en-US" altLang="ko-KR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ko-KR" altLang="en-US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약정</a:t>
            </a:r>
            <a:r>
              <a:rPr lang="en-US" altLang="ko-KR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)</a:t>
            </a:r>
            <a:endParaRPr lang="ko-KR" altLang="en-US" sz="1000" b="1" spc="-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0" name="모서리가 둥근 직사각형 16">
            <a:extLst>
              <a:ext uri="{FF2B5EF4-FFF2-40B4-BE49-F238E27FC236}">
                <a16:creationId xmlns:a16="http://schemas.microsoft.com/office/drawing/2014/main" id="{E481A80D-A483-64CC-1842-81A5226AD36D}"/>
              </a:ext>
            </a:extLst>
          </p:cNvPr>
          <p:cNvSpPr/>
          <p:nvPr/>
        </p:nvSpPr>
        <p:spPr>
          <a:xfrm>
            <a:off x="2634269" y="3678123"/>
            <a:ext cx="507134" cy="2287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육성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231" name="모서리가 둥근 직사각형 16">
            <a:extLst>
              <a:ext uri="{FF2B5EF4-FFF2-40B4-BE49-F238E27FC236}">
                <a16:creationId xmlns:a16="http://schemas.microsoft.com/office/drawing/2014/main" id="{4D030A18-E8EC-3498-A704-B2E0AA3B81B0}"/>
              </a:ext>
            </a:extLst>
          </p:cNvPr>
          <p:cNvSpPr/>
          <p:nvPr/>
        </p:nvSpPr>
        <p:spPr>
          <a:xfrm>
            <a:off x="4114965" y="2763367"/>
            <a:ext cx="507134" cy="2287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전문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232" name="모서리가 둥근 직사각형 27">
            <a:extLst>
              <a:ext uri="{FF2B5EF4-FFF2-40B4-BE49-F238E27FC236}">
                <a16:creationId xmlns:a16="http://schemas.microsoft.com/office/drawing/2014/main" id="{D10DB573-6F11-F3FD-37D8-58513A39DE2E}"/>
              </a:ext>
            </a:extLst>
          </p:cNvPr>
          <p:cNvSpPr/>
          <p:nvPr/>
        </p:nvSpPr>
        <p:spPr>
          <a:xfrm>
            <a:off x="1568624" y="5350017"/>
            <a:ext cx="1047153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B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accent2"/>
                </a:solidFill>
                <a:highlight>
                  <a:srgbClr val="FFFF00"/>
                </a:highlight>
              </a:rPr>
              <a:t>소규모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cxnSp>
        <p:nvCxnSpPr>
          <p:cNvPr id="233" name="연결선: 꺾임 232">
            <a:extLst>
              <a:ext uri="{FF2B5EF4-FFF2-40B4-BE49-F238E27FC236}">
                <a16:creationId xmlns:a16="http://schemas.microsoft.com/office/drawing/2014/main" id="{1D425EBD-95B6-1B1E-4477-E2567975D914}"/>
              </a:ext>
            </a:extLst>
          </p:cNvPr>
          <p:cNvCxnSpPr>
            <a:cxnSpLocks/>
            <a:stCxn id="192" idx="2"/>
          </p:cNvCxnSpPr>
          <p:nvPr/>
        </p:nvCxnSpPr>
        <p:spPr>
          <a:xfrm rot="16200000" flipH="1">
            <a:off x="3823752" y="2446452"/>
            <a:ext cx="998799" cy="3233675"/>
          </a:xfrm>
          <a:prstGeom prst="bentConnector3">
            <a:avLst>
              <a:gd name="adj1" fmla="val 76037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이등변 삼각형 233">
            <a:extLst>
              <a:ext uri="{FF2B5EF4-FFF2-40B4-BE49-F238E27FC236}">
                <a16:creationId xmlns:a16="http://schemas.microsoft.com/office/drawing/2014/main" id="{0875D0CE-BD8E-E29A-3FD9-BC70BA530675}"/>
              </a:ext>
            </a:extLst>
          </p:cNvPr>
          <p:cNvSpPr/>
          <p:nvPr/>
        </p:nvSpPr>
        <p:spPr>
          <a:xfrm>
            <a:off x="869569" y="6057597"/>
            <a:ext cx="249073" cy="11959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5" name="이등변 삼각형 234">
            <a:extLst>
              <a:ext uri="{FF2B5EF4-FFF2-40B4-BE49-F238E27FC236}">
                <a16:creationId xmlns:a16="http://schemas.microsoft.com/office/drawing/2014/main" id="{6DCF0C15-7544-7B95-BA3E-90F8E5D644C0}"/>
              </a:ext>
            </a:extLst>
          </p:cNvPr>
          <p:cNvSpPr/>
          <p:nvPr/>
        </p:nvSpPr>
        <p:spPr>
          <a:xfrm>
            <a:off x="3124709" y="6057597"/>
            <a:ext cx="249073" cy="11959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6" name="이등변 삼각형 235">
            <a:extLst>
              <a:ext uri="{FF2B5EF4-FFF2-40B4-BE49-F238E27FC236}">
                <a16:creationId xmlns:a16="http://schemas.microsoft.com/office/drawing/2014/main" id="{077282B5-592A-8B53-859C-B1C0D1FF305A}"/>
              </a:ext>
            </a:extLst>
          </p:cNvPr>
          <p:cNvSpPr/>
          <p:nvPr/>
        </p:nvSpPr>
        <p:spPr>
          <a:xfrm>
            <a:off x="6496382" y="6057280"/>
            <a:ext cx="249073" cy="11959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7" name="사각형: 둥근 모서리 236">
            <a:extLst>
              <a:ext uri="{FF2B5EF4-FFF2-40B4-BE49-F238E27FC236}">
                <a16:creationId xmlns:a16="http://schemas.microsoft.com/office/drawing/2014/main" id="{9EA2145D-3707-0052-F462-2C3D9E00CC28}"/>
              </a:ext>
            </a:extLst>
          </p:cNvPr>
          <p:cNvSpPr/>
          <p:nvPr/>
        </p:nvSpPr>
        <p:spPr>
          <a:xfrm>
            <a:off x="7408465" y="5724701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기초생산자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전량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000" b="1" spc="-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38" name="사각형: 둥근 모서리 237">
            <a:extLst>
              <a:ext uri="{FF2B5EF4-FFF2-40B4-BE49-F238E27FC236}">
                <a16:creationId xmlns:a16="http://schemas.microsoft.com/office/drawing/2014/main" id="{D762E693-7F9F-E233-8636-5C8577244C2B}"/>
              </a:ext>
            </a:extLst>
          </p:cNvPr>
          <p:cNvSpPr/>
          <p:nvPr/>
        </p:nvSpPr>
        <p:spPr>
          <a:xfrm>
            <a:off x="7408465" y="6234279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기초생산자</a:t>
            </a:r>
            <a:r>
              <a:rPr lang="en-US" altLang="ko-KR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ko-KR" altLang="en-US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약정</a:t>
            </a:r>
            <a:r>
              <a:rPr lang="en-US" altLang="ko-KR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)</a:t>
            </a:r>
            <a:endParaRPr lang="ko-KR" altLang="en-US" sz="1000" b="1" spc="-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9" name="사각형: 둥근 모서리 238">
            <a:extLst>
              <a:ext uri="{FF2B5EF4-FFF2-40B4-BE49-F238E27FC236}">
                <a16:creationId xmlns:a16="http://schemas.microsoft.com/office/drawing/2014/main" id="{4EE109B2-A188-47F7-19B6-B56784708BCD}"/>
              </a:ext>
            </a:extLst>
          </p:cNvPr>
          <p:cNvSpPr/>
          <p:nvPr/>
        </p:nvSpPr>
        <p:spPr>
          <a:xfrm>
            <a:off x="8489174" y="5725235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기초생산자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전량</a:t>
            </a:r>
            <a:r>
              <a:rPr lang="en-US" altLang="ko-KR" sz="1000" b="1" spc="-100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000" b="1" spc="-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40" name="사각형: 둥근 모서리 239">
            <a:extLst>
              <a:ext uri="{FF2B5EF4-FFF2-40B4-BE49-F238E27FC236}">
                <a16:creationId xmlns:a16="http://schemas.microsoft.com/office/drawing/2014/main" id="{B9398060-A9E5-FF2F-3D1A-B97EB4B3F1E4}"/>
              </a:ext>
            </a:extLst>
          </p:cNvPr>
          <p:cNvSpPr/>
          <p:nvPr/>
        </p:nvSpPr>
        <p:spPr>
          <a:xfrm>
            <a:off x="8489174" y="6234813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기초생산자</a:t>
            </a:r>
            <a:r>
              <a:rPr lang="en-US" altLang="ko-KR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ko-KR" altLang="en-US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약정</a:t>
            </a:r>
            <a:r>
              <a:rPr lang="en-US" altLang="ko-KR" sz="1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)</a:t>
            </a:r>
            <a:endParaRPr lang="ko-KR" altLang="en-US" sz="1000" b="1" spc="-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41" name="이등변 삼각형 240">
            <a:extLst>
              <a:ext uri="{FF2B5EF4-FFF2-40B4-BE49-F238E27FC236}">
                <a16:creationId xmlns:a16="http://schemas.microsoft.com/office/drawing/2014/main" id="{972DDB77-F590-E282-6387-78615EA84460}"/>
              </a:ext>
            </a:extLst>
          </p:cNvPr>
          <p:cNvSpPr/>
          <p:nvPr/>
        </p:nvSpPr>
        <p:spPr>
          <a:xfrm>
            <a:off x="7833134" y="6066821"/>
            <a:ext cx="249073" cy="11959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2" name="이등변 삼각형 241">
            <a:extLst>
              <a:ext uri="{FF2B5EF4-FFF2-40B4-BE49-F238E27FC236}">
                <a16:creationId xmlns:a16="http://schemas.microsoft.com/office/drawing/2014/main" id="{EFD3511D-73EE-93DA-F5BD-1594A57E3378}"/>
              </a:ext>
            </a:extLst>
          </p:cNvPr>
          <p:cNvSpPr/>
          <p:nvPr/>
        </p:nvSpPr>
        <p:spPr>
          <a:xfrm>
            <a:off x="8913843" y="6066821"/>
            <a:ext cx="249073" cy="11959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3" name="직선 연결선 242">
            <a:extLst>
              <a:ext uri="{FF2B5EF4-FFF2-40B4-BE49-F238E27FC236}">
                <a16:creationId xmlns:a16="http://schemas.microsoft.com/office/drawing/2014/main" id="{F9365A56-1163-B55D-FE23-5C0036CC7E5B}"/>
              </a:ext>
            </a:extLst>
          </p:cNvPr>
          <p:cNvCxnSpPr>
            <a:cxnSpLocks/>
          </p:cNvCxnSpPr>
          <p:nvPr/>
        </p:nvCxnSpPr>
        <p:spPr>
          <a:xfrm>
            <a:off x="8697416" y="2945160"/>
            <a:ext cx="0" cy="240485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더하기 기호 243">
            <a:extLst>
              <a:ext uri="{FF2B5EF4-FFF2-40B4-BE49-F238E27FC236}">
                <a16:creationId xmlns:a16="http://schemas.microsoft.com/office/drawing/2014/main" id="{E1D0CC9A-6F9E-C055-4DC3-34E920B59CB7}"/>
              </a:ext>
            </a:extLst>
          </p:cNvPr>
          <p:cNvSpPr/>
          <p:nvPr/>
        </p:nvSpPr>
        <p:spPr>
          <a:xfrm>
            <a:off x="4224266" y="6003862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5" name="더하기 기호 244">
            <a:extLst>
              <a:ext uri="{FF2B5EF4-FFF2-40B4-BE49-F238E27FC236}">
                <a16:creationId xmlns:a16="http://schemas.microsoft.com/office/drawing/2014/main" id="{2D208ED2-8849-252A-6C38-ED1C24F1053A}"/>
              </a:ext>
            </a:extLst>
          </p:cNvPr>
          <p:cNvSpPr/>
          <p:nvPr/>
        </p:nvSpPr>
        <p:spPr>
          <a:xfrm>
            <a:off x="5391977" y="6003862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6" name="모서리가 둥근 직사각형 16">
            <a:extLst>
              <a:ext uri="{FF2B5EF4-FFF2-40B4-BE49-F238E27FC236}">
                <a16:creationId xmlns:a16="http://schemas.microsoft.com/office/drawing/2014/main" id="{720CD61E-9E68-6A9A-B7F6-5A6980ABA033}"/>
              </a:ext>
            </a:extLst>
          </p:cNvPr>
          <p:cNvSpPr/>
          <p:nvPr/>
        </p:nvSpPr>
        <p:spPr>
          <a:xfrm>
            <a:off x="1568624" y="6252756"/>
            <a:ext cx="1024036" cy="2287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u="sng" spc="-50" dirty="0" err="1">
                <a:solidFill>
                  <a:schemeClr val="accent2"/>
                </a:solidFill>
                <a:latin typeface="+mn-ea"/>
                <a:cs typeface="Arial" pitchFamily="34" charset="0"/>
              </a:rPr>
              <a:t>로컬푸드</a:t>
            </a:r>
            <a:r>
              <a:rPr lang="en-US" altLang="ko-KR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(</a:t>
            </a: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직거래</a:t>
            </a:r>
            <a:r>
              <a:rPr lang="en-US" altLang="ko-KR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)</a:t>
            </a:r>
          </a:p>
          <a:p>
            <a:pPr algn="ctr" eaLnBrk="0" hangingPunct="0">
              <a:defRPr/>
            </a:pPr>
            <a:r>
              <a:rPr lang="en-US" altLang="ko-KR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or </a:t>
            </a: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취급품목 제외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247" name="화살표: 오른쪽 246">
            <a:extLst>
              <a:ext uri="{FF2B5EF4-FFF2-40B4-BE49-F238E27FC236}">
                <a16:creationId xmlns:a16="http://schemas.microsoft.com/office/drawing/2014/main" id="{9CFD07E1-34AD-95EF-09D8-66726DE9F0A1}"/>
              </a:ext>
            </a:extLst>
          </p:cNvPr>
          <p:cNvSpPr/>
          <p:nvPr/>
        </p:nvSpPr>
        <p:spPr>
          <a:xfrm rot="5400000">
            <a:off x="1981133" y="5962512"/>
            <a:ext cx="158359" cy="301221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8" name="모서리가 둥근 직사각형 27">
            <a:extLst>
              <a:ext uri="{FF2B5EF4-FFF2-40B4-BE49-F238E27FC236}">
                <a16:creationId xmlns:a16="http://schemas.microsoft.com/office/drawing/2014/main" id="{B57EB9EE-1D0C-3413-D417-93CC467300C6}"/>
              </a:ext>
            </a:extLst>
          </p:cNvPr>
          <p:cNvSpPr/>
          <p:nvPr/>
        </p:nvSpPr>
        <p:spPr>
          <a:xfrm>
            <a:off x="8545011" y="3058689"/>
            <a:ext cx="672631" cy="26014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E</a:t>
            </a:r>
            <a:r>
              <a:rPr lang="ko-KR" altLang="en-US" sz="1000" b="1" dirty="0">
                <a:solidFill>
                  <a:schemeClr val="bg1"/>
                </a:solidFill>
              </a:rPr>
              <a:t>품목</a:t>
            </a:r>
          </a:p>
        </p:txBody>
      </p:sp>
      <p:sp>
        <p:nvSpPr>
          <p:cNvPr id="249" name="모서리가 둥근 직사각형 16">
            <a:extLst>
              <a:ext uri="{FF2B5EF4-FFF2-40B4-BE49-F238E27FC236}">
                <a16:creationId xmlns:a16="http://schemas.microsoft.com/office/drawing/2014/main" id="{62806C03-0A3E-5727-FB20-F977C48E6813}"/>
              </a:ext>
            </a:extLst>
          </p:cNvPr>
          <p:cNvSpPr/>
          <p:nvPr/>
        </p:nvSpPr>
        <p:spPr>
          <a:xfrm>
            <a:off x="9136423" y="3074392"/>
            <a:ext cx="507134" cy="2287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전문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250" name="Rectangle 30">
            <a:extLst>
              <a:ext uri="{FF2B5EF4-FFF2-40B4-BE49-F238E27FC236}">
                <a16:creationId xmlns:a16="http://schemas.microsoft.com/office/drawing/2014/main" id="{E06E1AFD-6C49-3FB8-A560-2A81245DF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8765" y="4571421"/>
            <a:ext cx="1144040" cy="32580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출하조직 </a:t>
            </a:r>
            <a:r>
              <a:rPr kumimoji="0" lang="en-US" altLang="ko-KR" sz="110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4</a:t>
            </a:r>
            <a:endParaRPr kumimoji="0" lang="ko-KR" altLang="en-US" sz="1100" b="0" i="0" u="none" strike="noStrike" kern="0" cap="none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cxnSp>
        <p:nvCxnSpPr>
          <p:cNvPr id="251" name="연결선: 꺾임 250">
            <a:extLst>
              <a:ext uri="{FF2B5EF4-FFF2-40B4-BE49-F238E27FC236}">
                <a16:creationId xmlns:a16="http://schemas.microsoft.com/office/drawing/2014/main" id="{3DC0B35B-0871-2D9C-9241-3F08CD99BD74}"/>
              </a:ext>
            </a:extLst>
          </p:cNvPr>
          <p:cNvCxnSpPr>
            <a:cxnSpLocks/>
            <a:stCxn id="193" idx="2"/>
            <a:endCxn id="194" idx="0"/>
          </p:cNvCxnSpPr>
          <p:nvPr/>
        </p:nvCxnSpPr>
        <p:spPr>
          <a:xfrm rot="5400000">
            <a:off x="1037889" y="4845055"/>
            <a:ext cx="461181" cy="54874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연결선: 꺾임 251">
            <a:extLst>
              <a:ext uri="{FF2B5EF4-FFF2-40B4-BE49-F238E27FC236}">
                <a16:creationId xmlns:a16="http://schemas.microsoft.com/office/drawing/2014/main" id="{DCCD2D45-20A8-CB83-9C2B-6C666B8A181A}"/>
              </a:ext>
            </a:extLst>
          </p:cNvPr>
          <p:cNvCxnSpPr>
            <a:cxnSpLocks/>
            <a:stCxn id="197" idx="2"/>
            <a:endCxn id="198" idx="0"/>
          </p:cNvCxnSpPr>
          <p:nvPr/>
        </p:nvCxnSpPr>
        <p:spPr>
          <a:xfrm rot="5400000">
            <a:off x="3309237" y="4845055"/>
            <a:ext cx="461181" cy="54874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연결선: 꺾임 252">
            <a:extLst>
              <a:ext uri="{FF2B5EF4-FFF2-40B4-BE49-F238E27FC236}">
                <a16:creationId xmlns:a16="http://schemas.microsoft.com/office/drawing/2014/main" id="{D9DA67CF-C3B5-776C-D7E0-6F6114690769}"/>
              </a:ext>
            </a:extLst>
          </p:cNvPr>
          <p:cNvCxnSpPr>
            <a:cxnSpLocks/>
            <a:stCxn id="197" idx="2"/>
            <a:endCxn id="199" idx="0"/>
          </p:cNvCxnSpPr>
          <p:nvPr/>
        </p:nvCxnSpPr>
        <p:spPr>
          <a:xfrm rot="16200000" flipH="1">
            <a:off x="3849875" y="4853158"/>
            <a:ext cx="461181" cy="532535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연결선: 꺾임 253">
            <a:extLst>
              <a:ext uri="{FF2B5EF4-FFF2-40B4-BE49-F238E27FC236}">
                <a16:creationId xmlns:a16="http://schemas.microsoft.com/office/drawing/2014/main" id="{99DACDB4-6509-1F57-1B3A-3FA53D99F125}"/>
              </a:ext>
            </a:extLst>
          </p:cNvPr>
          <p:cNvCxnSpPr>
            <a:cxnSpLocks/>
          </p:cNvCxnSpPr>
          <p:nvPr/>
        </p:nvCxnSpPr>
        <p:spPr>
          <a:xfrm rot="5400000">
            <a:off x="5453996" y="4845055"/>
            <a:ext cx="461181" cy="54874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연결선: 꺾임 254">
            <a:extLst>
              <a:ext uri="{FF2B5EF4-FFF2-40B4-BE49-F238E27FC236}">
                <a16:creationId xmlns:a16="http://schemas.microsoft.com/office/drawing/2014/main" id="{4F30A97B-D762-ECC4-04B9-3EAAE89DA855}"/>
              </a:ext>
            </a:extLst>
          </p:cNvPr>
          <p:cNvCxnSpPr>
            <a:cxnSpLocks/>
            <a:stCxn id="200" idx="2"/>
            <a:endCxn id="202" idx="0"/>
          </p:cNvCxnSpPr>
          <p:nvPr/>
        </p:nvCxnSpPr>
        <p:spPr>
          <a:xfrm rot="16200000" flipH="1">
            <a:off x="6116778" y="4853158"/>
            <a:ext cx="461181" cy="532535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연결선: 꺾임 255">
            <a:extLst>
              <a:ext uri="{FF2B5EF4-FFF2-40B4-BE49-F238E27FC236}">
                <a16:creationId xmlns:a16="http://schemas.microsoft.com/office/drawing/2014/main" id="{DB9DB5D5-2612-0A39-3A9F-4BC60A34AA40}"/>
              </a:ext>
            </a:extLst>
          </p:cNvPr>
          <p:cNvCxnSpPr>
            <a:cxnSpLocks/>
            <a:stCxn id="250" idx="2"/>
            <a:endCxn id="203" idx="0"/>
          </p:cNvCxnSpPr>
          <p:nvPr/>
        </p:nvCxnSpPr>
        <p:spPr>
          <a:xfrm rot="5400000">
            <a:off x="7975824" y="4853444"/>
            <a:ext cx="461181" cy="54874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TextBox 256">
            <a:extLst>
              <a:ext uri="{FF2B5EF4-FFF2-40B4-BE49-F238E27FC236}">
                <a16:creationId xmlns:a16="http://schemas.microsoft.com/office/drawing/2014/main" id="{CD77871F-B800-8A87-84C2-E73722E5D8FA}"/>
              </a:ext>
            </a:extLst>
          </p:cNvPr>
          <p:cNvSpPr txBox="1"/>
          <p:nvPr/>
        </p:nvSpPr>
        <p:spPr>
          <a:xfrm>
            <a:off x="221211" y="1536669"/>
            <a:ext cx="4970206" cy="740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defRPr/>
            </a:pPr>
            <a:r>
              <a:rPr lang="en-US" altLang="ko-KR" sz="1500" b="1" spc="-150" dirty="0">
                <a:latin typeface="+mn-ea"/>
                <a:cs typeface="Arial" pitchFamily="34" charset="0"/>
              </a:rPr>
              <a:t>1. 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전략품목 중심 유통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통합마케팅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) 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주체 연계</a:t>
            </a:r>
            <a:endParaRPr lang="en-US" altLang="ko-KR" sz="1500" b="1" spc="-150" dirty="0">
              <a:latin typeface="+mn-ea"/>
              <a:cs typeface="Arial" pitchFamily="34" charset="0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altLang="ko-KR" sz="1500" b="1" spc="-150" dirty="0">
                <a:latin typeface="+mn-ea"/>
                <a:cs typeface="Arial" pitchFamily="34" charset="0"/>
              </a:rPr>
              <a:t>2. 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전략품목 중심 </a:t>
            </a:r>
            <a:r>
              <a:rPr lang="ko-KR" altLang="en-US" sz="1500" b="1" spc="-150" dirty="0" err="1">
                <a:latin typeface="+mn-ea"/>
                <a:cs typeface="Arial" pitchFamily="34" charset="0"/>
              </a:rPr>
              <a:t>기초생산자조직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 육성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생산정보 관리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1170A45E-39B0-CC81-C772-9EF139D1AC12}"/>
              </a:ext>
            </a:extLst>
          </p:cNvPr>
          <p:cNvSpPr txBox="1"/>
          <p:nvPr/>
        </p:nvSpPr>
        <p:spPr>
          <a:xfrm>
            <a:off x="5141546" y="1532670"/>
            <a:ext cx="4970206" cy="740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defRPr/>
            </a:pPr>
            <a:r>
              <a:rPr lang="en-US" altLang="ko-KR" sz="1500" b="1" spc="-150" dirty="0">
                <a:latin typeface="+mn-ea"/>
                <a:cs typeface="Arial" pitchFamily="34" charset="0"/>
              </a:rPr>
              <a:t>3. 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기초생산자 전략출하체계 전환</a:t>
            </a:r>
            <a:endParaRPr lang="en-US" altLang="ko-KR" sz="1500" b="1" spc="-150" dirty="0">
              <a:latin typeface="+mn-ea"/>
              <a:cs typeface="Arial" pitchFamily="34" charset="0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altLang="ko-KR" sz="1500" b="1" spc="-150" dirty="0">
                <a:latin typeface="+mn-ea"/>
                <a:cs typeface="Arial" pitchFamily="34" charset="0"/>
              </a:rPr>
              <a:t>4. 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소규모 생산품목 유통구조 전환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500" b="1" spc="-150" dirty="0" err="1">
                <a:latin typeface="+mn-ea"/>
                <a:cs typeface="Arial" pitchFamily="34" charset="0"/>
              </a:rPr>
              <a:t>로컬푸드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500" b="1" spc="-150" dirty="0">
                <a:latin typeface="+mn-ea"/>
                <a:cs typeface="Arial" pitchFamily="34" charset="0"/>
              </a:rPr>
              <a:t>직거래</a:t>
            </a:r>
            <a:r>
              <a:rPr lang="en-US" altLang="ko-KR" sz="1500" b="1" spc="-150" dirty="0">
                <a:latin typeface="+mn-ea"/>
                <a:cs typeface="Arial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98063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3BAB39-E9FE-2B65-EBB7-5B1E008E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산지유통정책 핵심방향</a:t>
            </a:r>
            <a:endParaRPr lang="ko-KR" altLang="en-US" sz="2800" dirty="0"/>
          </a:p>
        </p:txBody>
      </p:sp>
      <p:sp>
        <p:nvSpPr>
          <p:cNvPr id="3" name="사각형: 둥근 위쪽 모서리 40">
            <a:extLst>
              <a:ext uri="{FF2B5EF4-FFF2-40B4-BE49-F238E27FC236}">
                <a16:creationId xmlns:a16="http://schemas.microsoft.com/office/drawing/2014/main" id="{B90B2D9B-D517-5E1D-1622-3FEF6388D839}"/>
              </a:ext>
            </a:extLst>
          </p:cNvPr>
          <p:cNvSpPr/>
          <p:nvPr/>
        </p:nvSpPr>
        <p:spPr>
          <a:xfrm rot="5400000">
            <a:off x="1720418" y="-54361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" name="모서리가 둥근 직사각형 16">
            <a:extLst>
              <a:ext uri="{FF2B5EF4-FFF2-40B4-BE49-F238E27FC236}">
                <a16:creationId xmlns:a16="http://schemas.microsoft.com/office/drawing/2014/main" id="{047805ED-0854-7B09-2B69-D5C794812290}"/>
              </a:ext>
            </a:extLst>
          </p:cNvPr>
          <p:cNvSpPr/>
          <p:nvPr/>
        </p:nvSpPr>
        <p:spPr>
          <a:xfrm>
            <a:off x="482719" y="1207781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산지유통 조직화 방향</a:t>
            </a:r>
            <a:endParaRPr lang="en-US" altLang="ko-KR" sz="14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C3F3DDE-7842-339F-5D8B-ECAA6629EC29}"/>
              </a:ext>
            </a:extLst>
          </p:cNvPr>
          <p:cNvSpPr/>
          <p:nvPr/>
        </p:nvSpPr>
        <p:spPr>
          <a:xfrm>
            <a:off x="332700" y="124753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B58C7F7-B8EA-8935-3C85-E904D115ACCA}"/>
              </a:ext>
            </a:extLst>
          </p:cNvPr>
          <p:cNvSpPr/>
          <p:nvPr/>
        </p:nvSpPr>
        <p:spPr>
          <a:xfrm>
            <a:off x="1141112" y="1972564"/>
            <a:ext cx="2587752" cy="479216"/>
          </a:xfrm>
          <a:prstGeom prst="rect">
            <a:avLst/>
          </a:prstGeom>
          <a:solidFill>
            <a:srgbClr val="BFBFBF"/>
          </a:solidFill>
          <a:ln>
            <a:solidFill>
              <a:srgbClr val="FEF3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/>
                </a:solidFill>
              </a:rPr>
              <a:t>기존 </a:t>
            </a:r>
            <a:r>
              <a:rPr lang="en-US" altLang="ko-KR" sz="1600" b="1" dirty="0">
                <a:solidFill>
                  <a:schemeClr val="tx1"/>
                </a:solidFill>
              </a:rPr>
              <a:t>: </a:t>
            </a:r>
            <a:r>
              <a:rPr lang="ko-KR" altLang="en-US" sz="1600" b="1" dirty="0">
                <a:solidFill>
                  <a:schemeClr val="tx1"/>
                </a:solidFill>
              </a:rPr>
              <a:t>마케팅 통합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A84E81C-474C-3EE6-845A-FE7F189F0BA0}"/>
              </a:ext>
            </a:extLst>
          </p:cNvPr>
          <p:cNvSpPr/>
          <p:nvPr/>
        </p:nvSpPr>
        <p:spPr>
          <a:xfrm>
            <a:off x="5931348" y="1980059"/>
            <a:ext cx="2587752" cy="479216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/>
                </a:solidFill>
              </a:rPr>
              <a:t>개편 </a:t>
            </a:r>
            <a:r>
              <a:rPr lang="en-US" altLang="ko-KR" sz="1600" b="1" dirty="0">
                <a:solidFill>
                  <a:schemeClr val="tx1"/>
                </a:solidFill>
              </a:rPr>
              <a:t>: </a:t>
            </a:r>
            <a:r>
              <a:rPr lang="ko-KR" altLang="en-US" sz="1600" b="1" dirty="0">
                <a:solidFill>
                  <a:schemeClr val="tx1"/>
                </a:solidFill>
              </a:rPr>
              <a:t>생산</a:t>
            </a:r>
            <a:r>
              <a:rPr lang="en-US" altLang="ko-KR" sz="1600" b="1" dirty="0">
                <a:solidFill>
                  <a:schemeClr val="tx1"/>
                </a:solidFill>
              </a:rPr>
              <a:t>-</a:t>
            </a:r>
            <a:r>
              <a:rPr lang="ko-KR" altLang="en-US" sz="1600" b="1" dirty="0">
                <a:solidFill>
                  <a:schemeClr val="tx1"/>
                </a:solidFill>
              </a:rPr>
              <a:t>유통 통합</a:t>
            </a:r>
          </a:p>
        </p:txBody>
      </p:sp>
      <p:sp>
        <p:nvSpPr>
          <p:cNvPr id="8" name="모서리가 둥근 직사각형 27">
            <a:extLst>
              <a:ext uri="{FF2B5EF4-FFF2-40B4-BE49-F238E27FC236}">
                <a16:creationId xmlns:a16="http://schemas.microsoft.com/office/drawing/2014/main" id="{4DAD3C37-2206-CF53-3873-2BF44B9DF626}"/>
              </a:ext>
            </a:extLst>
          </p:cNvPr>
          <p:cNvSpPr/>
          <p:nvPr/>
        </p:nvSpPr>
        <p:spPr>
          <a:xfrm>
            <a:off x="344488" y="5204885"/>
            <a:ext cx="1047153" cy="50693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>
            <a:solidFill>
              <a:srgbClr val="FEF3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</a:rPr>
              <a:t>참여조직</a:t>
            </a:r>
          </a:p>
        </p:txBody>
      </p:sp>
      <p:sp>
        <p:nvSpPr>
          <p:cNvPr id="9" name="모서리가 둥근 직사각형 27">
            <a:extLst>
              <a:ext uri="{FF2B5EF4-FFF2-40B4-BE49-F238E27FC236}">
                <a16:creationId xmlns:a16="http://schemas.microsoft.com/office/drawing/2014/main" id="{AFF65071-F60C-2C04-8C95-2005E18ECE07}"/>
              </a:ext>
            </a:extLst>
          </p:cNvPr>
          <p:cNvSpPr/>
          <p:nvPr/>
        </p:nvSpPr>
        <p:spPr>
          <a:xfrm>
            <a:off x="344488" y="3140968"/>
            <a:ext cx="1047153" cy="50693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>
            <a:solidFill>
              <a:srgbClr val="FEF3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</a:rPr>
              <a:t>참여조직</a:t>
            </a:r>
          </a:p>
        </p:txBody>
      </p:sp>
      <p:sp>
        <p:nvSpPr>
          <p:cNvPr id="10" name="모서리가 둥근 직사각형 27">
            <a:extLst>
              <a:ext uri="{FF2B5EF4-FFF2-40B4-BE49-F238E27FC236}">
                <a16:creationId xmlns:a16="http://schemas.microsoft.com/office/drawing/2014/main" id="{43BED259-3FE2-5C25-739C-9AD4E1651F86}"/>
              </a:ext>
            </a:extLst>
          </p:cNvPr>
          <p:cNvSpPr/>
          <p:nvPr/>
        </p:nvSpPr>
        <p:spPr>
          <a:xfrm>
            <a:off x="344488" y="4172927"/>
            <a:ext cx="1047153" cy="50693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>
            <a:solidFill>
              <a:srgbClr val="FEF3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</a:rPr>
              <a:t>참여조직</a:t>
            </a:r>
          </a:p>
        </p:txBody>
      </p:sp>
      <p:sp>
        <p:nvSpPr>
          <p:cNvPr id="11" name="모서리가 둥근 직사각형 27">
            <a:extLst>
              <a:ext uri="{FF2B5EF4-FFF2-40B4-BE49-F238E27FC236}">
                <a16:creationId xmlns:a16="http://schemas.microsoft.com/office/drawing/2014/main" id="{AACCBE7C-0CDE-E50F-18FB-C7127385D81D}"/>
              </a:ext>
            </a:extLst>
          </p:cNvPr>
          <p:cNvSpPr/>
          <p:nvPr/>
        </p:nvSpPr>
        <p:spPr>
          <a:xfrm>
            <a:off x="2639372" y="3531714"/>
            <a:ext cx="1800200" cy="1831291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solidFill>
              <a:srgbClr val="FEF3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150" dirty="0">
                <a:solidFill>
                  <a:schemeClr val="bg1"/>
                </a:solidFill>
              </a:rPr>
              <a:t>통합마케팅 조직 </a:t>
            </a:r>
            <a:br>
              <a:rPr lang="en-US" altLang="ko-KR" sz="1600" b="1" spc="-150" dirty="0">
                <a:solidFill>
                  <a:schemeClr val="bg1"/>
                </a:solidFill>
              </a:rPr>
            </a:br>
            <a:r>
              <a:rPr lang="en-US" altLang="ko-KR" sz="1600" b="1" spc="-150" dirty="0">
                <a:solidFill>
                  <a:schemeClr val="bg1"/>
                </a:solidFill>
              </a:rPr>
              <a:t>(</a:t>
            </a:r>
            <a:r>
              <a:rPr lang="ko-KR" altLang="en-US" sz="1600" b="1" spc="-150" dirty="0">
                <a:solidFill>
                  <a:schemeClr val="bg1"/>
                </a:solidFill>
              </a:rPr>
              <a:t>지역중심</a:t>
            </a:r>
            <a:r>
              <a:rPr lang="en-US" altLang="ko-KR" sz="1600" b="1" spc="-150" dirty="0">
                <a:solidFill>
                  <a:schemeClr val="bg1"/>
                </a:solidFill>
              </a:rPr>
              <a:t>)</a:t>
            </a:r>
            <a:endParaRPr lang="ko-KR" altLang="en-US" sz="1600" b="1" spc="-150" dirty="0">
              <a:solidFill>
                <a:schemeClr val="bg1"/>
              </a:solidFill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BB983C8-A010-639D-8A3C-CDB204CBFFE2}"/>
              </a:ext>
            </a:extLst>
          </p:cNvPr>
          <p:cNvCxnSpPr>
            <a:stCxn id="9" idx="3"/>
            <a:endCxn id="11" idx="1"/>
          </p:cNvCxnSpPr>
          <p:nvPr/>
        </p:nvCxnSpPr>
        <p:spPr>
          <a:xfrm>
            <a:off x="1391641" y="3394438"/>
            <a:ext cx="1247731" cy="1052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8B68C731-F2C1-60E0-1137-80DD2B471D8C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1391641" y="4426397"/>
            <a:ext cx="1247731" cy="20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32B75C95-530A-D2FA-A632-A5E06563E986}"/>
              </a:ext>
            </a:extLst>
          </p:cNvPr>
          <p:cNvCxnSpPr>
            <a:stCxn id="8" idx="3"/>
            <a:endCxn id="11" idx="1"/>
          </p:cNvCxnSpPr>
          <p:nvPr/>
        </p:nvCxnSpPr>
        <p:spPr>
          <a:xfrm flipV="1">
            <a:off x="1391641" y="4447360"/>
            <a:ext cx="1247731" cy="10109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86EF0C6-6A9D-4779-823C-1054A8368D91}"/>
              </a:ext>
            </a:extLst>
          </p:cNvPr>
          <p:cNvSpPr txBox="1"/>
          <p:nvPr/>
        </p:nvSpPr>
        <p:spPr>
          <a:xfrm>
            <a:off x="1533334" y="3644737"/>
            <a:ext cx="939681" cy="261610"/>
          </a:xfrm>
          <a:prstGeom prst="rect">
            <a:avLst/>
          </a:prstGeom>
          <a:solidFill>
            <a:srgbClr val="FEF3A0"/>
          </a:solidFill>
        </p:spPr>
        <p:txBody>
          <a:bodyPr wrap="none" rtlCol="0">
            <a:spAutoFit/>
          </a:bodyPr>
          <a:lstStyle/>
          <a:p>
            <a:r>
              <a:rPr lang="ko-KR" altLang="en-US" sz="1100" b="1"/>
              <a:t>판매권 위임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F4A76E-3FE7-9B20-329F-C6662BE6DE48}"/>
              </a:ext>
            </a:extLst>
          </p:cNvPr>
          <p:cNvSpPr txBox="1"/>
          <p:nvPr/>
        </p:nvSpPr>
        <p:spPr>
          <a:xfrm>
            <a:off x="1533336" y="4319862"/>
            <a:ext cx="939681" cy="261610"/>
          </a:xfrm>
          <a:prstGeom prst="rect">
            <a:avLst/>
          </a:prstGeom>
          <a:solidFill>
            <a:srgbClr val="FEF3A0"/>
          </a:solidFill>
        </p:spPr>
        <p:txBody>
          <a:bodyPr wrap="none" rtlCol="0">
            <a:spAutoFit/>
          </a:bodyPr>
          <a:lstStyle/>
          <a:p>
            <a:r>
              <a:rPr lang="ko-KR" altLang="en-US" sz="1100" b="1"/>
              <a:t>판매권 위임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7CB7CB-02F0-20D6-1251-635D0664EFD0}"/>
              </a:ext>
            </a:extLst>
          </p:cNvPr>
          <p:cNvSpPr txBox="1"/>
          <p:nvPr/>
        </p:nvSpPr>
        <p:spPr>
          <a:xfrm>
            <a:off x="1533335" y="4965514"/>
            <a:ext cx="939681" cy="261610"/>
          </a:xfrm>
          <a:prstGeom prst="rect">
            <a:avLst/>
          </a:prstGeom>
          <a:solidFill>
            <a:srgbClr val="FEF3A0"/>
          </a:solidFill>
        </p:spPr>
        <p:txBody>
          <a:bodyPr wrap="none" rtlCol="0">
            <a:spAutoFit/>
          </a:bodyPr>
          <a:lstStyle/>
          <a:p>
            <a:r>
              <a:rPr lang="ko-KR" altLang="en-US" sz="1100" b="1" dirty="0"/>
              <a:t>판매권 위임</a:t>
            </a:r>
          </a:p>
        </p:txBody>
      </p:sp>
      <p:sp>
        <p:nvSpPr>
          <p:cNvPr id="27" name="모서리가 둥근 직사각형 27">
            <a:extLst>
              <a:ext uri="{FF2B5EF4-FFF2-40B4-BE49-F238E27FC236}">
                <a16:creationId xmlns:a16="http://schemas.microsoft.com/office/drawing/2014/main" id="{2534165B-F55B-F6F8-8706-82166C0B334E}"/>
              </a:ext>
            </a:extLst>
          </p:cNvPr>
          <p:cNvSpPr/>
          <p:nvPr/>
        </p:nvSpPr>
        <p:spPr>
          <a:xfrm>
            <a:off x="5241032" y="5225848"/>
            <a:ext cx="951957" cy="506939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</a:rPr>
              <a:t>생산조직</a:t>
            </a:r>
          </a:p>
        </p:txBody>
      </p:sp>
      <p:sp>
        <p:nvSpPr>
          <p:cNvPr id="28" name="모서리가 둥근 직사각형 27">
            <a:extLst>
              <a:ext uri="{FF2B5EF4-FFF2-40B4-BE49-F238E27FC236}">
                <a16:creationId xmlns:a16="http://schemas.microsoft.com/office/drawing/2014/main" id="{338C87B8-4FBA-9F04-94D7-27F79B562D56}"/>
              </a:ext>
            </a:extLst>
          </p:cNvPr>
          <p:cNvSpPr/>
          <p:nvPr/>
        </p:nvSpPr>
        <p:spPr>
          <a:xfrm>
            <a:off x="5241032" y="3161931"/>
            <a:ext cx="951957" cy="506939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</a:rPr>
              <a:t>생산조직</a:t>
            </a:r>
          </a:p>
        </p:txBody>
      </p:sp>
      <p:sp>
        <p:nvSpPr>
          <p:cNvPr id="29" name="모서리가 둥근 직사각형 27">
            <a:extLst>
              <a:ext uri="{FF2B5EF4-FFF2-40B4-BE49-F238E27FC236}">
                <a16:creationId xmlns:a16="http://schemas.microsoft.com/office/drawing/2014/main" id="{F760B82B-6DA7-B871-0D52-1CCD483A8FA6}"/>
              </a:ext>
            </a:extLst>
          </p:cNvPr>
          <p:cNvSpPr/>
          <p:nvPr/>
        </p:nvSpPr>
        <p:spPr>
          <a:xfrm>
            <a:off x="5241032" y="4193890"/>
            <a:ext cx="951957" cy="506939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</a:rPr>
              <a:t>생산조직</a:t>
            </a:r>
          </a:p>
        </p:txBody>
      </p:sp>
      <p:sp>
        <p:nvSpPr>
          <p:cNvPr id="31" name="모서리가 둥근 직사각형 27">
            <a:extLst>
              <a:ext uri="{FF2B5EF4-FFF2-40B4-BE49-F238E27FC236}">
                <a16:creationId xmlns:a16="http://schemas.microsoft.com/office/drawing/2014/main" id="{74F7F8DC-53EF-6612-D670-6F08EB25C8B5}"/>
              </a:ext>
            </a:extLst>
          </p:cNvPr>
          <p:cNvSpPr/>
          <p:nvPr/>
        </p:nvSpPr>
        <p:spPr>
          <a:xfrm>
            <a:off x="8409384" y="3535049"/>
            <a:ext cx="1134652" cy="1831291"/>
          </a:xfrm>
          <a:prstGeom prst="roundRect">
            <a:avLst/>
          </a:prstGeom>
          <a:solidFill>
            <a:srgbClr val="00B0F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150" dirty="0">
                <a:solidFill>
                  <a:schemeClr val="tx1"/>
                </a:solidFill>
              </a:rPr>
              <a:t>생산유통 통합조직</a:t>
            </a:r>
            <a:endParaRPr lang="en-US" altLang="ko-KR" sz="1600" b="1" spc="-150" dirty="0">
              <a:solidFill>
                <a:schemeClr val="tx1"/>
              </a:solidFill>
            </a:endParaRPr>
          </a:p>
          <a:p>
            <a:pPr algn="ctr"/>
            <a:r>
              <a:rPr lang="en-US" altLang="ko-KR" sz="1600" b="1" spc="-150" dirty="0">
                <a:solidFill>
                  <a:schemeClr val="tx1"/>
                </a:solidFill>
              </a:rPr>
              <a:t>(</a:t>
            </a:r>
            <a:r>
              <a:rPr lang="ko-KR" altLang="en-US" sz="1600" b="1" spc="-150" dirty="0">
                <a:solidFill>
                  <a:schemeClr val="tx1"/>
                </a:solidFill>
              </a:rPr>
              <a:t>혁신조직</a:t>
            </a:r>
            <a:r>
              <a:rPr lang="en-US" altLang="ko-KR" sz="1600" b="1" spc="-150" dirty="0">
                <a:solidFill>
                  <a:schemeClr val="tx1"/>
                </a:solidFill>
              </a:rPr>
              <a:t>)</a:t>
            </a:r>
            <a:endParaRPr lang="ko-KR" altLang="en-US" sz="1600" b="1" spc="-150" dirty="0">
              <a:solidFill>
                <a:schemeClr val="tx1"/>
              </a:solidFill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3F1D3E03-EA29-901B-5E43-FAEB2A1C2DB3}"/>
              </a:ext>
            </a:extLst>
          </p:cNvPr>
          <p:cNvCxnSpPr>
            <a:stCxn id="28" idx="3"/>
            <a:endCxn id="31" idx="1"/>
          </p:cNvCxnSpPr>
          <p:nvPr/>
        </p:nvCxnSpPr>
        <p:spPr>
          <a:xfrm>
            <a:off x="6192989" y="3415401"/>
            <a:ext cx="2216395" cy="1035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B371D664-DDAB-9FE6-7D29-6DB22FFC27B5}"/>
              </a:ext>
            </a:extLst>
          </p:cNvPr>
          <p:cNvCxnSpPr>
            <a:stCxn id="29" idx="3"/>
            <a:endCxn id="31" idx="1"/>
          </p:cNvCxnSpPr>
          <p:nvPr/>
        </p:nvCxnSpPr>
        <p:spPr>
          <a:xfrm>
            <a:off x="6192989" y="4447360"/>
            <a:ext cx="2216395" cy="33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C5EF7FE7-B4F7-A349-00A5-3C16A63D1A3C}"/>
              </a:ext>
            </a:extLst>
          </p:cNvPr>
          <p:cNvCxnSpPr>
            <a:stCxn id="27" idx="3"/>
            <a:endCxn id="31" idx="1"/>
          </p:cNvCxnSpPr>
          <p:nvPr/>
        </p:nvCxnSpPr>
        <p:spPr>
          <a:xfrm flipV="1">
            <a:off x="6192989" y="4450695"/>
            <a:ext cx="2216395" cy="1028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모서리가 둥근 직사각형 27">
            <a:extLst>
              <a:ext uri="{FF2B5EF4-FFF2-40B4-BE49-F238E27FC236}">
                <a16:creationId xmlns:a16="http://schemas.microsoft.com/office/drawing/2014/main" id="{4D528C00-C22F-B473-59E2-1493517BE053}"/>
              </a:ext>
            </a:extLst>
          </p:cNvPr>
          <p:cNvSpPr/>
          <p:nvPr/>
        </p:nvSpPr>
        <p:spPr>
          <a:xfrm>
            <a:off x="6761938" y="3600012"/>
            <a:ext cx="951957" cy="1831291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pc="-300" dirty="0">
                <a:solidFill>
                  <a:schemeClr val="tx1"/>
                </a:solidFill>
              </a:rPr>
              <a:t>판매조직</a:t>
            </a:r>
            <a:endParaRPr lang="en-US" altLang="ko-KR" sz="1200" b="1" spc="-300" dirty="0">
              <a:solidFill>
                <a:schemeClr val="tx1"/>
              </a:solidFill>
            </a:endParaRPr>
          </a:p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(</a:t>
            </a:r>
            <a:r>
              <a:rPr lang="ko-KR" altLang="en-US" sz="1200" b="1" dirty="0">
                <a:solidFill>
                  <a:schemeClr val="tx1"/>
                </a:solidFill>
              </a:rPr>
              <a:t>농협</a:t>
            </a:r>
            <a:r>
              <a:rPr lang="en-US" altLang="ko-KR" sz="1200" b="1" dirty="0">
                <a:solidFill>
                  <a:schemeClr val="tx1"/>
                </a:solidFill>
              </a:rPr>
              <a:t>/ </a:t>
            </a:r>
            <a:r>
              <a:rPr lang="ko-KR" altLang="en-US" sz="1200" b="1" dirty="0">
                <a:solidFill>
                  <a:schemeClr val="tx1"/>
                </a:solidFill>
              </a:rPr>
              <a:t>농업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>
                <a:solidFill>
                  <a:schemeClr val="tx1"/>
                </a:solidFill>
              </a:rPr>
              <a:t>법인</a:t>
            </a:r>
            <a:r>
              <a:rPr lang="en-US" altLang="ko-KR" sz="1200" b="1" dirty="0">
                <a:solidFill>
                  <a:schemeClr val="tx1"/>
                </a:solidFill>
              </a:rPr>
              <a:t>)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709FC3-86BB-A127-CCBE-902CB11FB7CB}"/>
              </a:ext>
            </a:extLst>
          </p:cNvPr>
          <p:cNvSpPr txBox="1"/>
          <p:nvPr/>
        </p:nvSpPr>
        <p:spPr>
          <a:xfrm>
            <a:off x="6895465" y="5778906"/>
            <a:ext cx="811441" cy="430887"/>
          </a:xfrm>
          <a:prstGeom prst="rect">
            <a:avLst/>
          </a:prstGeom>
          <a:solidFill>
            <a:srgbClr val="FEF3A0"/>
          </a:solidFill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b="1" dirty="0"/>
              <a:t>전속출하</a:t>
            </a:r>
            <a:r>
              <a:rPr lang="en-US" altLang="ko-KR" sz="1100" b="1" dirty="0"/>
              <a:t>/</a:t>
            </a:r>
          </a:p>
          <a:p>
            <a:pPr algn="ctr"/>
            <a:r>
              <a:rPr lang="ko-KR" altLang="en-US" sz="1100" b="1" dirty="0"/>
              <a:t>전문품목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FF68999-2F4C-27F5-5195-573A00BA7247}"/>
              </a:ext>
            </a:extLst>
          </p:cNvPr>
          <p:cNvSpPr txBox="1"/>
          <p:nvPr/>
        </p:nvSpPr>
        <p:spPr>
          <a:xfrm>
            <a:off x="6458026" y="2803888"/>
            <a:ext cx="1534395" cy="430887"/>
          </a:xfrm>
          <a:prstGeom prst="rect">
            <a:avLst/>
          </a:prstGeom>
          <a:solidFill>
            <a:srgbClr val="FEF3A0"/>
          </a:solidFill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b="1" dirty="0">
                <a:latin typeface="+mj-lt"/>
              </a:rPr>
              <a:t>판매권 위임</a:t>
            </a:r>
            <a:endParaRPr lang="en-US" altLang="ko-KR" sz="1100" b="1" dirty="0">
              <a:latin typeface="+mj-lt"/>
            </a:endParaRPr>
          </a:p>
          <a:p>
            <a:pPr algn="ctr"/>
            <a:r>
              <a:rPr lang="ko-KR" altLang="en-US" sz="1100" b="1" dirty="0">
                <a:latin typeface="+mj-lt"/>
              </a:rPr>
              <a:t>생산조직 </a:t>
            </a:r>
            <a:r>
              <a:rPr lang="ko-KR" altLang="en-US" sz="1100" b="1" dirty="0">
                <a:latin typeface="+mj-lt"/>
                <a:ea typeface="굴림" panose="020B0600000101010101" pitchFamily="50" charset="-127"/>
              </a:rPr>
              <a:t>→ 판매조직</a:t>
            </a:r>
            <a:endParaRPr lang="en-US" altLang="ko-KR" sz="11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80774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산지유통정책 핵심방향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479424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271969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산지유통 사업구조</a:t>
            </a:r>
            <a:r>
              <a:rPr lang="en-US" altLang="ko-KR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(</a:t>
            </a: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변경</a:t>
            </a:r>
            <a:r>
              <a:rPr lang="en-US" altLang="ko-KR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311722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543EBD0D-2712-135E-D039-370731033847}"/>
              </a:ext>
            </a:extLst>
          </p:cNvPr>
          <p:cNvSpPr/>
          <p:nvPr/>
        </p:nvSpPr>
        <p:spPr>
          <a:xfrm>
            <a:off x="423996" y="1966522"/>
            <a:ext cx="1847364" cy="4262970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75" name="화살표: 오른쪽 74">
            <a:extLst>
              <a:ext uri="{FF2B5EF4-FFF2-40B4-BE49-F238E27FC236}">
                <a16:creationId xmlns:a16="http://schemas.microsoft.com/office/drawing/2014/main" id="{E0E4BCC3-153C-968C-4A1E-B6B3A2E2FBF9}"/>
              </a:ext>
            </a:extLst>
          </p:cNvPr>
          <p:cNvSpPr/>
          <p:nvPr/>
        </p:nvSpPr>
        <p:spPr>
          <a:xfrm>
            <a:off x="2213203" y="2346317"/>
            <a:ext cx="375115" cy="30122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ADF2E8A1-C373-3C63-7D50-AF7CE95265C2}"/>
              </a:ext>
            </a:extLst>
          </p:cNvPr>
          <p:cNvSpPr/>
          <p:nvPr/>
        </p:nvSpPr>
        <p:spPr>
          <a:xfrm>
            <a:off x="563461" y="2271010"/>
            <a:ext cx="1595980" cy="428107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82" name="모서리가 둥근 직사각형 16">
            <a:extLst>
              <a:ext uri="{FF2B5EF4-FFF2-40B4-BE49-F238E27FC236}">
                <a16:creationId xmlns:a16="http://schemas.microsoft.com/office/drawing/2014/main" id="{58511D8C-22F9-BDB9-1DC3-B90EFD15D880}"/>
              </a:ext>
            </a:extLst>
          </p:cNvPr>
          <p:cNvSpPr/>
          <p:nvPr/>
        </p:nvSpPr>
        <p:spPr>
          <a:xfrm>
            <a:off x="734625" y="2312969"/>
            <a:ext cx="1200061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 err="1">
                <a:latin typeface="+mn-ea"/>
                <a:cs typeface="Arial" pitchFamily="34" charset="0"/>
              </a:rPr>
              <a:t>기초생산자조직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C4845AEE-291A-0476-45FC-6EF24E835558}"/>
              </a:ext>
            </a:extLst>
          </p:cNvPr>
          <p:cNvSpPr/>
          <p:nvPr/>
        </p:nvSpPr>
        <p:spPr>
          <a:xfrm>
            <a:off x="2641909" y="2271010"/>
            <a:ext cx="1595980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84" name="모서리가 둥근 직사각형 16">
            <a:extLst>
              <a:ext uri="{FF2B5EF4-FFF2-40B4-BE49-F238E27FC236}">
                <a16:creationId xmlns:a16="http://schemas.microsoft.com/office/drawing/2014/main" id="{BFB08848-4C03-8150-FFBB-1C23D47DF275}"/>
              </a:ext>
            </a:extLst>
          </p:cNvPr>
          <p:cNvSpPr/>
          <p:nvPr/>
        </p:nvSpPr>
        <p:spPr>
          <a:xfrm>
            <a:off x="2813073" y="2312969"/>
            <a:ext cx="1200061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생산조직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95" name="화살표: 오른쪽 94">
            <a:extLst>
              <a:ext uri="{FF2B5EF4-FFF2-40B4-BE49-F238E27FC236}">
                <a16:creationId xmlns:a16="http://schemas.microsoft.com/office/drawing/2014/main" id="{4C8C866F-2129-B914-FFCB-805E4A146B38}"/>
              </a:ext>
            </a:extLst>
          </p:cNvPr>
          <p:cNvSpPr/>
          <p:nvPr/>
        </p:nvSpPr>
        <p:spPr>
          <a:xfrm>
            <a:off x="2213203" y="3323946"/>
            <a:ext cx="375115" cy="30122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061EEDCD-89A9-E1CC-5933-FB1191F9D3ED}"/>
              </a:ext>
            </a:extLst>
          </p:cNvPr>
          <p:cNvSpPr/>
          <p:nvPr/>
        </p:nvSpPr>
        <p:spPr>
          <a:xfrm>
            <a:off x="563461" y="3248639"/>
            <a:ext cx="1595980" cy="428107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12" name="모서리가 둥근 직사각형 16">
            <a:extLst>
              <a:ext uri="{FF2B5EF4-FFF2-40B4-BE49-F238E27FC236}">
                <a16:creationId xmlns:a16="http://schemas.microsoft.com/office/drawing/2014/main" id="{3C3A9D3F-CB97-B519-6ACA-AB36B9E4ADDA}"/>
              </a:ext>
            </a:extLst>
          </p:cNvPr>
          <p:cNvSpPr/>
          <p:nvPr/>
        </p:nvSpPr>
        <p:spPr>
          <a:xfrm>
            <a:off x="734625" y="3290598"/>
            <a:ext cx="1200061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참여조직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13" name="사각형: 둥근 모서리 112">
            <a:extLst>
              <a:ext uri="{FF2B5EF4-FFF2-40B4-BE49-F238E27FC236}">
                <a16:creationId xmlns:a16="http://schemas.microsoft.com/office/drawing/2014/main" id="{440AC633-2904-85C4-CEBA-BB6B8D7FBB0D}"/>
              </a:ext>
            </a:extLst>
          </p:cNvPr>
          <p:cNvSpPr/>
          <p:nvPr/>
        </p:nvSpPr>
        <p:spPr>
          <a:xfrm>
            <a:off x="2641909" y="3248639"/>
            <a:ext cx="1595980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16" name="모서리가 둥근 직사각형 16">
            <a:extLst>
              <a:ext uri="{FF2B5EF4-FFF2-40B4-BE49-F238E27FC236}">
                <a16:creationId xmlns:a16="http://schemas.microsoft.com/office/drawing/2014/main" id="{5DA71179-EADB-DC89-D5F5-84AB484C9E5C}"/>
              </a:ext>
            </a:extLst>
          </p:cNvPr>
          <p:cNvSpPr/>
          <p:nvPr/>
        </p:nvSpPr>
        <p:spPr>
          <a:xfrm>
            <a:off x="2813073" y="3290598"/>
            <a:ext cx="1200061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3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(</a:t>
            </a:r>
            <a:r>
              <a:rPr lang="ko-KR" altLang="en-US" sz="13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품목별</a:t>
            </a:r>
            <a:r>
              <a:rPr lang="en-US" altLang="ko-KR" sz="13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)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출자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출하조직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17" name="화살표: 오른쪽 116">
            <a:extLst>
              <a:ext uri="{FF2B5EF4-FFF2-40B4-BE49-F238E27FC236}">
                <a16:creationId xmlns:a16="http://schemas.microsoft.com/office/drawing/2014/main" id="{7EEDC01E-1C12-31AF-2FA7-B0EAD66C7F99}"/>
              </a:ext>
            </a:extLst>
          </p:cNvPr>
          <p:cNvSpPr/>
          <p:nvPr/>
        </p:nvSpPr>
        <p:spPr>
          <a:xfrm>
            <a:off x="2213203" y="4412210"/>
            <a:ext cx="375115" cy="30122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8" name="사각형: 둥근 모서리 117">
            <a:extLst>
              <a:ext uri="{FF2B5EF4-FFF2-40B4-BE49-F238E27FC236}">
                <a16:creationId xmlns:a16="http://schemas.microsoft.com/office/drawing/2014/main" id="{272AC013-A020-3F7E-DFF1-A48459C0B2A8}"/>
              </a:ext>
            </a:extLst>
          </p:cNvPr>
          <p:cNvSpPr/>
          <p:nvPr/>
        </p:nvSpPr>
        <p:spPr>
          <a:xfrm>
            <a:off x="563461" y="4336903"/>
            <a:ext cx="1595980" cy="428107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21" name="모서리가 둥근 직사각형 16">
            <a:extLst>
              <a:ext uri="{FF2B5EF4-FFF2-40B4-BE49-F238E27FC236}">
                <a16:creationId xmlns:a16="http://schemas.microsoft.com/office/drawing/2014/main" id="{08223CB9-D983-B7BE-9F36-EDAC058FC9AE}"/>
              </a:ext>
            </a:extLst>
          </p:cNvPr>
          <p:cNvSpPr/>
          <p:nvPr/>
        </p:nvSpPr>
        <p:spPr>
          <a:xfrm>
            <a:off x="734625" y="4378862"/>
            <a:ext cx="1200061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통합마케팅조직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23" name="사각형: 둥근 모서리 122">
            <a:extLst>
              <a:ext uri="{FF2B5EF4-FFF2-40B4-BE49-F238E27FC236}">
                <a16:creationId xmlns:a16="http://schemas.microsoft.com/office/drawing/2014/main" id="{902487CB-940E-5C92-571C-F35E05D15E5A}"/>
              </a:ext>
            </a:extLst>
          </p:cNvPr>
          <p:cNvSpPr/>
          <p:nvPr/>
        </p:nvSpPr>
        <p:spPr>
          <a:xfrm>
            <a:off x="2641909" y="4336903"/>
            <a:ext cx="1595980" cy="428107"/>
          </a:xfrm>
          <a:prstGeom prst="roundRect">
            <a:avLst>
              <a:gd name="adj" fmla="val 3835"/>
            </a:avLst>
          </a:prstGeom>
          <a:solidFill>
            <a:schemeClr val="accent2">
              <a:lumMod val="20000"/>
              <a:lumOff val="80000"/>
              <a:alpha val="71000"/>
            </a:schemeClr>
          </a:solidFill>
          <a:ln w="254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24" name="모서리가 둥근 직사각형 16">
            <a:extLst>
              <a:ext uri="{FF2B5EF4-FFF2-40B4-BE49-F238E27FC236}">
                <a16:creationId xmlns:a16="http://schemas.microsoft.com/office/drawing/2014/main" id="{BEDCDE10-CC5B-D356-A12F-DC0C1F7EB332}"/>
              </a:ext>
            </a:extLst>
          </p:cNvPr>
          <p:cNvSpPr/>
          <p:nvPr/>
        </p:nvSpPr>
        <p:spPr>
          <a:xfrm>
            <a:off x="2813073" y="4378862"/>
            <a:ext cx="1200061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산지유통혁신조직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(2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형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134" name="화살표: 오른쪽 133">
            <a:extLst>
              <a:ext uri="{FF2B5EF4-FFF2-40B4-BE49-F238E27FC236}">
                <a16:creationId xmlns:a16="http://schemas.microsoft.com/office/drawing/2014/main" id="{73EEF944-17CD-B8CE-5F29-3D7FDCEBC704}"/>
              </a:ext>
            </a:extLst>
          </p:cNvPr>
          <p:cNvSpPr/>
          <p:nvPr/>
        </p:nvSpPr>
        <p:spPr>
          <a:xfrm>
            <a:off x="2213203" y="5559727"/>
            <a:ext cx="375115" cy="30122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0" name="사각형: 둥근 모서리 139">
            <a:extLst>
              <a:ext uri="{FF2B5EF4-FFF2-40B4-BE49-F238E27FC236}">
                <a16:creationId xmlns:a16="http://schemas.microsoft.com/office/drawing/2014/main" id="{CB49AB2E-6707-4FEA-8279-9586E064DA97}"/>
              </a:ext>
            </a:extLst>
          </p:cNvPr>
          <p:cNvSpPr/>
          <p:nvPr/>
        </p:nvSpPr>
        <p:spPr>
          <a:xfrm>
            <a:off x="563461" y="5484420"/>
            <a:ext cx="1595980" cy="428107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41" name="모서리가 둥근 직사각형 16">
            <a:extLst>
              <a:ext uri="{FF2B5EF4-FFF2-40B4-BE49-F238E27FC236}">
                <a16:creationId xmlns:a16="http://schemas.microsoft.com/office/drawing/2014/main" id="{BA2062F2-E8A0-A6A0-0E98-37D4A56A9270}"/>
              </a:ext>
            </a:extLst>
          </p:cNvPr>
          <p:cNvSpPr/>
          <p:nvPr/>
        </p:nvSpPr>
        <p:spPr>
          <a:xfrm>
            <a:off x="734625" y="5526379"/>
            <a:ext cx="1200061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산지유통혁신조직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42" name="사각형: 둥근 모서리 141">
            <a:extLst>
              <a:ext uri="{FF2B5EF4-FFF2-40B4-BE49-F238E27FC236}">
                <a16:creationId xmlns:a16="http://schemas.microsoft.com/office/drawing/2014/main" id="{19EB84F3-E085-C363-AB1A-89FA7BB5E91A}"/>
              </a:ext>
            </a:extLst>
          </p:cNvPr>
          <p:cNvSpPr/>
          <p:nvPr/>
        </p:nvSpPr>
        <p:spPr>
          <a:xfrm>
            <a:off x="2641909" y="5484420"/>
            <a:ext cx="1595980" cy="428107"/>
          </a:xfrm>
          <a:prstGeom prst="roundRect">
            <a:avLst>
              <a:gd name="adj" fmla="val 3835"/>
            </a:avLst>
          </a:prstGeom>
          <a:solidFill>
            <a:schemeClr val="accent2">
              <a:lumMod val="20000"/>
              <a:lumOff val="80000"/>
              <a:alpha val="71000"/>
            </a:schemeClr>
          </a:solidFill>
          <a:ln w="254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43" name="모서리가 둥근 직사각형 16">
            <a:extLst>
              <a:ext uri="{FF2B5EF4-FFF2-40B4-BE49-F238E27FC236}">
                <a16:creationId xmlns:a16="http://schemas.microsoft.com/office/drawing/2014/main" id="{4AF913AC-DBAB-6B71-D818-ED9C06629E66}"/>
              </a:ext>
            </a:extLst>
          </p:cNvPr>
          <p:cNvSpPr/>
          <p:nvPr/>
        </p:nvSpPr>
        <p:spPr>
          <a:xfrm>
            <a:off x="2813073" y="5526379"/>
            <a:ext cx="1200061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산지유통혁신조직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(1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형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144" name="모서리가 둥근 직사각형 16">
            <a:extLst>
              <a:ext uri="{FF2B5EF4-FFF2-40B4-BE49-F238E27FC236}">
                <a16:creationId xmlns:a16="http://schemas.microsoft.com/office/drawing/2014/main" id="{7D4FD5F1-2AE7-AC38-0931-84E8298DA8A5}"/>
              </a:ext>
            </a:extLst>
          </p:cNvPr>
          <p:cNvSpPr/>
          <p:nvPr/>
        </p:nvSpPr>
        <p:spPr>
          <a:xfrm>
            <a:off x="563462" y="2754878"/>
            <a:ext cx="1595978" cy="3600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ko-KR" altLang="en-US" sz="1100" spc="-150" dirty="0">
                <a:latin typeface="+mn-ea"/>
                <a:cs typeface="Arial" pitchFamily="34" charset="0"/>
              </a:rPr>
              <a:t>공선</a:t>
            </a:r>
            <a:r>
              <a:rPr lang="en-US" altLang="ko-KR" sz="11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100" spc="-150" dirty="0">
                <a:latin typeface="+mn-ea"/>
                <a:cs typeface="Arial" pitchFamily="34" charset="0"/>
              </a:rPr>
              <a:t>공동출하회</a:t>
            </a:r>
            <a:endParaRPr lang="en-US" altLang="ko-KR" sz="1100" spc="-150" dirty="0">
              <a:latin typeface="+mn-ea"/>
              <a:cs typeface="Arial" pitchFamily="34" charset="0"/>
            </a:endParaRPr>
          </a:p>
          <a:p>
            <a:pPr algn="ctr" eaLnBrk="0" hangingPunct="0">
              <a:lnSpc>
                <a:spcPts val="1700"/>
              </a:lnSpc>
              <a:defRPr/>
            </a:pPr>
            <a:endParaRPr lang="en-US" altLang="ko-KR" sz="1100" spc="-150" dirty="0">
              <a:latin typeface="+mn-ea"/>
              <a:cs typeface="Arial" pitchFamily="34" charset="0"/>
            </a:endParaRPr>
          </a:p>
        </p:txBody>
      </p:sp>
      <p:sp>
        <p:nvSpPr>
          <p:cNvPr id="145" name="모서리가 둥근 직사각형 16">
            <a:extLst>
              <a:ext uri="{FF2B5EF4-FFF2-40B4-BE49-F238E27FC236}">
                <a16:creationId xmlns:a16="http://schemas.microsoft.com/office/drawing/2014/main" id="{E18A608A-D3D3-F059-45DA-5A8A739B7AC7}"/>
              </a:ext>
            </a:extLst>
          </p:cNvPr>
          <p:cNvSpPr/>
          <p:nvPr/>
        </p:nvSpPr>
        <p:spPr>
          <a:xfrm>
            <a:off x="2641909" y="2746488"/>
            <a:ext cx="1595980" cy="3904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spc="-150" dirty="0">
                <a:latin typeface="+mn-ea"/>
                <a:cs typeface="Arial" pitchFamily="34" charset="0"/>
              </a:rPr>
              <a:t>공동생산</a:t>
            </a:r>
            <a:r>
              <a:rPr lang="en-US" altLang="ko-KR" sz="11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100" spc="-150" dirty="0">
                <a:latin typeface="+mn-ea"/>
                <a:cs typeface="Arial" pitchFamily="34" charset="0"/>
              </a:rPr>
              <a:t>출하</a:t>
            </a:r>
            <a:r>
              <a:rPr lang="en-US" altLang="ko-KR" sz="11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100" spc="-150" dirty="0">
                <a:latin typeface="+mn-ea"/>
                <a:cs typeface="Arial" pitchFamily="34" charset="0"/>
              </a:rPr>
              <a:t>출하약정</a:t>
            </a:r>
            <a:endParaRPr lang="en-US" altLang="ko-KR" sz="1100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100" spc="-150" dirty="0" err="1">
                <a:latin typeface="+mn-ea"/>
                <a:cs typeface="Arial" pitchFamily="34" charset="0"/>
              </a:rPr>
              <a:t>출하회</a:t>
            </a:r>
            <a:r>
              <a:rPr lang="en-US" altLang="ko-KR" sz="1100" spc="-150" dirty="0">
                <a:latin typeface="+mn-ea"/>
                <a:cs typeface="Arial" pitchFamily="34" charset="0"/>
              </a:rPr>
              <a:t>or</a:t>
            </a:r>
            <a:r>
              <a:rPr lang="ko-KR" altLang="en-US" sz="1100" spc="-150" dirty="0">
                <a:latin typeface="+mn-ea"/>
                <a:cs typeface="Arial" pitchFamily="34" charset="0"/>
              </a:rPr>
              <a:t>농업법인</a:t>
            </a:r>
            <a:r>
              <a:rPr lang="en-US" altLang="ko-KR" sz="1100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100" spc="-150" dirty="0">
                <a:latin typeface="+mn-ea"/>
                <a:cs typeface="Arial" pitchFamily="34" charset="0"/>
              </a:rPr>
              <a:t>생산형</a:t>
            </a:r>
            <a:r>
              <a:rPr lang="en-US" altLang="ko-KR" sz="1100" spc="-150" dirty="0"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146" name="모서리가 둥근 직사각형 16">
            <a:extLst>
              <a:ext uri="{FF2B5EF4-FFF2-40B4-BE49-F238E27FC236}">
                <a16:creationId xmlns:a16="http://schemas.microsoft.com/office/drawing/2014/main" id="{0E38B91E-7945-585F-64FB-AEDF88B95C43}"/>
              </a:ext>
            </a:extLst>
          </p:cNvPr>
          <p:cNvSpPr/>
          <p:nvPr/>
        </p:nvSpPr>
        <p:spPr>
          <a:xfrm>
            <a:off x="563460" y="3726532"/>
            <a:ext cx="1595980" cy="4281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spc="-150" dirty="0">
                <a:latin typeface="+mn-ea"/>
                <a:cs typeface="Arial" pitchFamily="34" charset="0"/>
              </a:rPr>
              <a:t>통합마케팅조직 계열화</a:t>
            </a:r>
            <a:endParaRPr lang="en-US" altLang="ko-KR" sz="1100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1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품목 관계</a:t>
            </a:r>
            <a:r>
              <a:rPr lang="en-US" altLang="ko-KR" sz="11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x</a:t>
            </a:r>
            <a:r>
              <a:rPr lang="ko-KR" altLang="en-US" sz="1100" b="1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 </a:t>
            </a:r>
            <a:r>
              <a:rPr lang="ko-KR" altLang="en-US" sz="1100" spc="-150" dirty="0" err="1">
                <a:highlight>
                  <a:srgbClr val="FFFF00"/>
                </a:highlight>
                <a:latin typeface="+mn-ea"/>
                <a:cs typeface="Arial" pitchFamily="34" charset="0"/>
              </a:rPr>
              <a:t>통마출하</a:t>
            </a:r>
            <a:r>
              <a:rPr lang="en-US" altLang="ko-KR" sz="1100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(20%</a:t>
            </a:r>
            <a:r>
              <a:rPr lang="en-US" altLang="ko-KR" sz="1100" spc="-150" dirty="0"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↑</a:t>
            </a:r>
            <a:r>
              <a:rPr lang="en-US" altLang="ko-KR" sz="1100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147" name="모서리가 둥근 직사각형 16">
            <a:extLst>
              <a:ext uri="{FF2B5EF4-FFF2-40B4-BE49-F238E27FC236}">
                <a16:creationId xmlns:a16="http://schemas.microsoft.com/office/drawing/2014/main" id="{19D98609-20B6-B1CD-BD5B-E125F49A4C78}"/>
              </a:ext>
            </a:extLst>
          </p:cNvPr>
          <p:cNvSpPr/>
          <p:nvPr/>
        </p:nvSpPr>
        <p:spPr>
          <a:xfrm>
            <a:off x="2577795" y="3726532"/>
            <a:ext cx="1750090" cy="52167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spc="-150" dirty="0">
                <a:latin typeface="+mn-ea"/>
                <a:cs typeface="Arial" pitchFamily="34" charset="0"/>
              </a:rPr>
              <a:t>생산조직 </a:t>
            </a:r>
            <a:r>
              <a:rPr lang="ko-KR" altLang="en-US" sz="1100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약정물량 </a:t>
            </a:r>
            <a:r>
              <a:rPr lang="ko-KR" altLang="en-US" sz="11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전량출하</a:t>
            </a:r>
            <a:endParaRPr lang="en-US" altLang="ko-KR" sz="1100" b="1" u="sng" spc="-150" dirty="0">
              <a:solidFill>
                <a:schemeClr val="accent2"/>
              </a:solidFill>
              <a:highlight>
                <a:srgbClr val="FFFF00"/>
              </a:highlight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000" spc="-150" dirty="0">
                <a:latin typeface="+mn-ea"/>
                <a:cs typeface="Arial" pitchFamily="34" charset="0"/>
              </a:rPr>
              <a:t>*</a:t>
            </a:r>
            <a:r>
              <a:rPr lang="ko-KR" altLang="en-US" sz="1000" spc="-150" dirty="0">
                <a:latin typeface="+mn-ea"/>
                <a:cs typeface="Arial" pitchFamily="34" charset="0"/>
              </a:rPr>
              <a:t>농협</a:t>
            </a:r>
            <a:r>
              <a:rPr lang="en-US" altLang="ko-KR" sz="10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000" spc="-150" dirty="0">
                <a:latin typeface="+mn-ea"/>
                <a:cs typeface="Arial" pitchFamily="34" charset="0"/>
              </a:rPr>
              <a:t>농업법인</a:t>
            </a:r>
            <a:r>
              <a:rPr lang="en-US" altLang="ko-KR" sz="1000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000" spc="-150" dirty="0">
                <a:latin typeface="+mn-ea"/>
                <a:cs typeface="Arial" pitchFamily="34" charset="0"/>
              </a:rPr>
              <a:t>유통형</a:t>
            </a:r>
            <a:r>
              <a:rPr lang="en-US" altLang="ko-KR" sz="1000" spc="-150" dirty="0">
                <a:latin typeface="+mn-ea"/>
                <a:cs typeface="Arial" pitchFamily="34" charset="0"/>
              </a:rPr>
              <a:t>)/APC </a:t>
            </a:r>
            <a:r>
              <a:rPr lang="ko-KR" altLang="en-US" sz="1000" spc="-150" dirty="0">
                <a:latin typeface="+mn-ea"/>
                <a:cs typeface="Arial" pitchFamily="34" charset="0"/>
              </a:rPr>
              <a:t>운영     조직 생산조직은 미경유가능</a:t>
            </a:r>
            <a:endParaRPr lang="en-US" altLang="ko-KR" sz="1000" spc="-150" dirty="0">
              <a:latin typeface="+mn-ea"/>
              <a:cs typeface="Arial" pitchFamily="34" charset="0"/>
            </a:endParaRPr>
          </a:p>
        </p:txBody>
      </p:sp>
      <p:sp>
        <p:nvSpPr>
          <p:cNvPr id="148" name="모서리가 둥근 직사각형 16">
            <a:extLst>
              <a:ext uri="{FF2B5EF4-FFF2-40B4-BE49-F238E27FC236}">
                <a16:creationId xmlns:a16="http://schemas.microsoft.com/office/drawing/2014/main" id="{50B8F753-03A0-6FB7-2396-17E8F796FE93}"/>
              </a:ext>
            </a:extLst>
          </p:cNvPr>
          <p:cNvSpPr/>
          <p:nvPr/>
        </p:nvSpPr>
        <p:spPr>
          <a:xfrm>
            <a:off x="2564854" y="4918660"/>
            <a:ext cx="1750090" cy="3600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spc="-150" dirty="0">
                <a:latin typeface="+mn-ea"/>
                <a:cs typeface="Arial" pitchFamily="34" charset="0"/>
              </a:rPr>
              <a:t>생산조직 약정물량 전량취급</a:t>
            </a:r>
            <a:endParaRPr lang="en-US" altLang="ko-KR" sz="1100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100" spc="-150" dirty="0">
                <a:latin typeface="+mn-ea"/>
                <a:cs typeface="Arial" pitchFamily="34" charset="0"/>
              </a:rPr>
              <a:t>조직화 취급규모 중심 관리</a:t>
            </a:r>
            <a:endParaRPr lang="en-US" altLang="ko-KR" sz="1100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1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*</a:t>
            </a:r>
            <a:r>
              <a:rPr lang="ko-KR" altLang="en-US" sz="11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한시적 운영</a:t>
            </a:r>
            <a:r>
              <a:rPr lang="en-US" altLang="ko-KR" sz="11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(‘23~’27)</a:t>
            </a:r>
          </a:p>
        </p:txBody>
      </p:sp>
      <p:sp>
        <p:nvSpPr>
          <p:cNvPr id="149" name="모서리가 둥근 직사각형 16">
            <a:extLst>
              <a:ext uri="{FF2B5EF4-FFF2-40B4-BE49-F238E27FC236}">
                <a16:creationId xmlns:a16="http://schemas.microsoft.com/office/drawing/2014/main" id="{4F4CF431-EA92-26DE-09C5-04D5B109C5C8}"/>
              </a:ext>
            </a:extLst>
          </p:cNvPr>
          <p:cNvSpPr/>
          <p:nvPr/>
        </p:nvSpPr>
        <p:spPr>
          <a:xfrm>
            <a:off x="2641909" y="5949151"/>
            <a:ext cx="1595980" cy="1690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전문품목</a:t>
            </a:r>
            <a:r>
              <a:rPr lang="en-US" altLang="ko-KR" sz="1100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+</a:t>
            </a:r>
            <a:r>
              <a:rPr lang="ko-KR" altLang="en-US" sz="11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전속출하</a:t>
            </a:r>
            <a:endParaRPr lang="en-US" altLang="ko-KR" sz="1100" b="1" u="sng" spc="-150" dirty="0">
              <a:solidFill>
                <a:schemeClr val="accent2"/>
              </a:solidFill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50" name="모서리가 둥근 직사각형 16">
            <a:extLst>
              <a:ext uri="{FF2B5EF4-FFF2-40B4-BE49-F238E27FC236}">
                <a16:creationId xmlns:a16="http://schemas.microsoft.com/office/drawing/2014/main" id="{CDA12AF7-A8D7-5991-3443-B65225E475EF}"/>
              </a:ext>
            </a:extLst>
          </p:cNvPr>
          <p:cNvSpPr/>
          <p:nvPr/>
        </p:nvSpPr>
        <p:spPr>
          <a:xfrm>
            <a:off x="563460" y="4818563"/>
            <a:ext cx="1595980" cy="5468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spc="-150" dirty="0">
                <a:latin typeface="+mn-ea"/>
                <a:cs typeface="Arial" pitchFamily="34" charset="0"/>
              </a:rPr>
              <a:t>참여조직</a:t>
            </a:r>
            <a:r>
              <a:rPr lang="en-US" altLang="ko-KR" sz="1100" spc="-150" dirty="0">
                <a:latin typeface="+mn-ea"/>
                <a:cs typeface="Arial" pitchFamily="34" charset="0"/>
              </a:rPr>
              <a:t> </a:t>
            </a:r>
            <a:r>
              <a:rPr lang="ko-KR" altLang="en-US" sz="1100" spc="-150" dirty="0">
                <a:latin typeface="+mn-ea"/>
                <a:cs typeface="Arial" pitchFamily="34" charset="0"/>
              </a:rPr>
              <a:t>출자</a:t>
            </a:r>
            <a:r>
              <a:rPr lang="en-US" altLang="ko-KR" sz="11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100" spc="-150" dirty="0">
                <a:latin typeface="+mn-ea"/>
                <a:cs typeface="Arial" pitchFamily="34" charset="0"/>
              </a:rPr>
              <a:t>출하</a:t>
            </a:r>
            <a:endParaRPr lang="en-US" altLang="ko-KR" sz="1100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100" spc="-150" dirty="0">
                <a:latin typeface="+mn-ea"/>
                <a:cs typeface="Arial" pitchFamily="34" charset="0"/>
              </a:rPr>
              <a:t>지역연합</a:t>
            </a:r>
            <a:r>
              <a:rPr lang="en-US" altLang="ko-KR" sz="1100" spc="-150" dirty="0">
                <a:latin typeface="+mn-ea"/>
                <a:cs typeface="Arial" pitchFamily="34" charset="0"/>
              </a:rPr>
              <a:t>or</a:t>
            </a:r>
            <a:r>
              <a:rPr lang="ko-KR" altLang="en-US" sz="1100" spc="-150" dirty="0" err="1">
                <a:latin typeface="+mn-ea"/>
                <a:cs typeface="Arial" pitchFamily="34" charset="0"/>
              </a:rPr>
              <a:t>품목광역</a:t>
            </a:r>
            <a:endParaRPr lang="en-US" altLang="ko-KR" sz="1100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100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100" spc="-150" dirty="0">
                <a:latin typeface="+mn-ea"/>
                <a:cs typeface="Arial" pitchFamily="34" charset="0"/>
              </a:rPr>
              <a:t>취급규모 중심 관리</a:t>
            </a:r>
            <a:r>
              <a:rPr lang="en-US" altLang="ko-KR" sz="1100" spc="-150" dirty="0"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151" name="사각형: 둥근 모서리 150">
            <a:extLst>
              <a:ext uri="{FF2B5EF4-FFF2-40B4-BE49-F238E27FC236}">
                <a16:creationId xmlns:a16="http://schemas.microsoft.com/office/drawing/2014/main" id="{83DBE44A-8668-9D3D-AA4F-A6CE744C635F}"/>
              </a:ext>
            </a:extLst>
          </p:cNvPr>
          <p:cNvSpPr/>
          <p:nvPr/>
        </p:nvSpPr>
        <p:spPr>
          <a:xfrm>
            <a:off x="2517413" y="1974342"/>
            <a:ext cx="1847364" cy="4262970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52" name="모서리가 둥근 직사각형 16">
            <a:extLst>
              <a:ext uri="{FF2B5EF4-FFF2-40B4-BE49-F238E27FC236}">
                <a16:creationId xmlns:a16="http://schemas.microsoft.com/office/drawing/2014/main" id="{F1DB92D5-B875-EEBC-C428-AED94AB8036A}"/>
              </a:ext>
            </a:extLst>
          </p:cNvPr>
          <p:cNvSpPr/>
          <p:nvPr/>
        </p:nvSpPr>
        <p:spPr>
          <a:xfrm>
            <a:off x="726236" y="1788757"/>
            <a:ext cx="1271067" cy="36004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en-US" altLang="ko-KR" sz="12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200" b="1" spc="-150" dirty="0">
                <a:latin typeface="+mn-ea"/>
                <a:cs typeface="Arial" pitchFamily="34" charset="0"/>
              </a:rPr>
              <a:t>현재</a:t>
            </a:r>
            <a:r>
              <a:rPr lang="en-US" altLang="ko-KR" sz="1200" b="1" spc="-150" dirty="0">
                <a:latin typeface="+mn-ea"/>
                <a:cs typeface="Arial" pitchFamily="34" charset="0"/>
              </a:rPr>
              <a:t>)</a:t>
            </a:r>
            <a:r>
              <a:rPr lang="ko-KR" altLang="en-US" sz="1200" b="1" spc="-150" dirty="0">
                <a:latin typeface="+mn-ea"/>
                <a:cs typeface="Arial" pitchFamily="34" charset="0"/>
              </a:rPr>
              <a:t>산지유통조직</a:t>
            </a:r>
            <a:endParaRPr lang="en-US" altLang="ko-KR" sz="1200" b="1" spc="-150" dirty="0">
              <a:latin typeface="+mn-ea"/>
              <a:cs typeface="Arial" pitchFamily="34" charset="0"/>
            </a:endParaRPr>
          </a:p>
          <a:p>
            <a:pPr algn="ctr" eaLnBrk="0" hangingPunct="0">
              <a:lnSpc>
                <a:spcPts val="1700"/>
              </a:lnSpc>
              <a:defRPr/>
            </a:pPr>
            <a:r>
              <a:rPr lang="en-US" altLang="ko-KR" sz="1200" b="1" spc="-150" dirty="0">
                <a:latin typeface="+mn-ea"/>
                <a:cs typeface="Arial" pitchFamily="34" charset="0"/>
              </a:rPr>
              <a:t>`18~`22</a:t>
            </a:r>
            <a:r>
              <a:rPr lang="ko-KR" altLang="en-US" sz="1200" b="1" spc="-150" dirty="0">
                <a:latin typeface="+mn-ea"/>
                <a:cs typeface="Arial" pitchFamily="34" charset="0"/>
              </a:rPr>
              <a:t>년</a:t>
            </a:r>
            <a:endParaRPr lang="en-US" altLang="ko-KR" sz="1200" b="1" spc="-150" dirty="0">
              <a:latin typeface="+mn-ea"/>
              <a:cs typeface="Arial" pitchFamily="34" charset="0"/>
            </a:endParaRPr>
          </a:p>
        </p:txBody>
      </p:sp>
      <p:sp>
        <p:nvSpPr>
          <p:cNvPr id="153" name="모서리가 둥근 직사각형 16">
            <a:extLst>
              <a:ext uri="{FF2B5EF4-FFF2-40B4-BE49-F238E27FC236}">
                <a16:creationId xmlns:a16="http://schemas.microsoft.com/office/drawing/2014/main" id="{44FF9C8E-C51F-F42A-3E6A-55106E1D2EA1}"/>
              </a:ext>
            </a:extLst>
          </p:cNvPr>
          <p:cNvSpPr/>
          <p:nvPr/>
        </p:nvSpPr>
        <p:spPr>
          <a:xfrm>
            <a:off x="2821143" y="1797021"/>
            <a:ext cx="1271067" cy="36004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en-US" altLang="ko-KR" sz="12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200" b="1" spc="-150" dirty="0">
                <a:latin typeface="+mn-ea"/>
                <a:cs typeface="Arial" pitchFamily="34" charset="0"/>
              </a:rPr>
              <a:t>변경</a:t>
            </a:r>
            <a:r>
              <a:rPr lang="en-US" altLang="ko-KR" sz="1200" b="1" spc="-150" dirty="0">
                <a:latin typeface="+mn-ea"/>
                <a:cs typeface="Arial" pitchFamily="34" charset="0"/>
              </a:rPr>
              <a:t>)</a:t>
            </a:r>
            <a:r>
              <a:rPr lang="ko-KR" altLang="en-US" sz="1200" b="1" spc="-150" dirty="0">
                <a:latin typeface="+mn-ea"/>
                <a:cs typeface="Arial" pitchFamily="34" charset="0"/>
              </a:rPr>
              <a:t>산지유통조직</a:t>
            </a:r>
            <a:endParaRPr lang="en-US" altLang="ko-KR" sz="1200" b="1" spc="-150" dirty="0">
              <a:latin typeface="+mn-ea"/>
              <a:cs typeface="Arial" pitchFamily="34" charset="0"/>
            </a:endParaRPr>
          </a:p>
          <a:p>
            <a:pPr algn="ctr" eaLnBrk="0" hangingPunct="0">
              <a:lnSpc>
                <a:spcPts val="1700"/>
              </a:lnSpc>
              <a:defRPr/>
            </a:pPr>
            <a:r>
              <a:rPr lang="en-US" altLang="ko-KR" sz="1200" b="1" spc="-150" dirty="0">
                <a:latin typeface="+mn-ea"/>
                <a:cs typeface="Arial" pitchFamily="34" charset="0"/>
              </a:rPr>
              <a:t>`23~`27</a:t>
            </a:r>
            <a:r>
              <a:rPr lang="ko-KR" altLang="en-US" sz="1200" b="1" spc="-150" dirty="0">
                <a:latin typeface="+mn-ea"/>
                <a:cs typeface="Arial" pitchFamily="34" charset="0"/>
              </a:rPr>
              <a:t>년</a:t>
            </a:r>
            <a:endParaRPr lang="en-US" altLang="ko-KR" sz="1200" b="1" spc="-150" dirty="0">
              <a:latin typeface="+mn-ea"/>
              <a:cs typeface="Arial" pitchFamily="34" charset="0"/>
            </a:endParaRPr>
          </a:p>
        </p:txBody>
      </p:sp>
      <p:sp>
        <p:nvSpPr>
          <p:cNvPr id="158" name="사각형: 둥근 모서리 157">
            <a:extLst>
              <a:ext uri="{FF2B5EF4-FFF2-40B4-BE49-F238E27FC236}">
                <a16:creationId xmlns:a16="http://schemas.microsoft.com/office/drawing/2014/main" id="{A84CD7AF-AA24-7844-0B7F-622E4F1BB3D1}"/>
              </a:ext>
            </a:extLst>
          </p:cNvPr>
          <p:cNvSpPr/>
          <p:nvPr/>
        </p:nvSpPr>
        <p:spPr>
          <a:xfrm>
            <a:off x="4927834" y="3582296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생산조직</a:t>
            </a:r>
          </a:p>
        </p:txBody>
      </p:sp>
      <p:sp>
        <p:nvSpPr>
          <p:cNvPr id="159" name="사각형: 둥근 모서리 158">
            <a:extLst>
              <a:ext uri="{FF2B5EF4-FFF2-40B4-BE49-F238E27FC236}">
                <a16:creationId xmlns:a16="http://schemas.microsoft.com/office/drawing/2014/main" id="{FD22E501-C2E9-C169-E81F-09E8779450F4}"/>
              </a:ext>
            </a:extLst>
          </p:cNvPr>
          <p:cNvSpPr/>
          <p:nvPr/>
        </p:nvSpPr>
        <p:spPr>
          <a:xfrm>
            <a:off x="6056546" y="3584653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생산조직</a:t>
            </a:r>
          </a:p>
        </p:txBody>
      </p:sp>
      <p:sp>
        <p:nvSpPr>
          <p:cNvPr id="160" name="사각형: 둥근 모서리 159">
            <a:extLst>
              <a:ext uri="{FF2B5EF4-FFF2-40B4-BE49-F238E27FC236}">
                <a16:creationId xmlns:a16="http://schemas.microsoft.com/office/drawing/2014/main" id="{09024820-6346-0ED6-B48A-8F70C4E5BE12}"/>
              </a:ext>
            </a:extLst>
          </p:cNvPr>
          <p:cNvSpPr/>
          <p:nvPr/>
        </p:nvSpPr>
        <p:spPr>
          <a:xfrm>
            <a:off x="7189636" y="3584653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생산조직</a:t>
            </a:r>
          </a:p>
        </p:txBody>
      </p:sp>
      <p:sp>
        <p:nvSpPr>
          <p:cNvPr id="161" name="사각형: 둥근 모서리 160">
            <a:extLst>
              <a:ext uri="{FF2B5EF4-FFF2-40B4-BE49-F238E27FC236}">
                <a16:creationId xmlns:a16="http://schemas.microsoft.com/office/drawing/2014/main" id="{8E17F033-5FFC-4F1F-7C4A-25644E4EFC46}"/>
              </a:ext>
            </a:extLst>
          </p:cNvPr>
          <p:cNvSpPr/>
          <p:nvPr/>
        </p:nvSpPr>
        <p:spPr>
          <a:xfrm>
            <a:off x="8318348" y="3587010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생산조직</a:t>
            </a:r>
          </a:p>
        </p:txBody>
      </p:sp>
      <p:sp>
        <p:nvSpPr>
          <p:cNvPr id="162" name="Rectangle 30">
            <a:extLst>
              <a:ext uri="{FF2B5EF4-FFF2-40B4-BE49-F238E27FC236}">
                <a16:creationId xmlns:a16="http://schemas.microsoft.com/office/drawing/2014/main" id="{EC51EEF7-F703-54C3-8D63-C55D40FE0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7833" y="2948493"/>
            <a:ext cx="2175865" cy="28310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출자</a:t>
            </a:r>
            <a:r>
              <a:rPr kumimoji="0" lang="en-US" altLang="ko-KR" sz="1100" b="1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/</a:t>
            </a:r>
            <a:r>
              <a:rPr kumimoji="0" lang="ko-KR" altLang="en-US" sz="1100" b="1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출하조직</a:t>
            </a:r>
          </a:p>
        </p:txBody>
      </p:sp>
      <p:sp>
        <p:nvSpPr>
          <p:cNvPr id="163" name="Rectangle 30">
            <a:extLst>
              <a:ext uri="{FF2B5EF4-FFF2-40B4-BE49-F238E27FC236}">
                <a16:creationId xmlns:a16="http://schemas.microsoft.com/office/drawing/2014/main" id="{B0AF865E-B319-0466-E319-A6991568D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6827" y="2224169"/>
            <a:ext cx="3848620" cy="3258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algn="ctr">
            <a:solidFill>
              <a:schemeClr val="accent2"/>
            </a:solidFill>
            <a:prstDash val="sys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생산유통혁신조직</a:t>
            </a:r>
            <a:r>
              <a:rPr lang="en-US" altLang="ko-KR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(2</a:t>
            </a:r>
            <a:r>
              <a:rPr lang="ko-KR" altLang="en-US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형</a:t>
            </a:r>
            <a:r>
              <a:rPr lang="en-US" altLang="ko-KR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)-</a:t>
            </a:r>
            <a:r>
              <a:rPr lang="ko-KR" altLang="en-US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생산</a:t>
            </a:r>
            <a:r>
              <a:rPr lang="en-US" altLang="ko-KR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/</a:t>
            </a:r>
            <a:r>
              <a:rPr lang="ko-KR" altLang="en-US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유통 통합 강화</a:t>
            </a:r>
            <a:endParaRPr kumimoji="0" lang="ko-KR" altLang="en-US" sz="1100" b="0" i="0" u="none" strike="noStrike" kern="0" cap="none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cxnSp>
        <p:nvCxnSpPr>
          <p:cNvPr id="165" name="직선 연결선 164">
            <a:extLst>
              <a:ext uri="{FF2B5EF4-FFF2-40B4-BE49-F238E27FC236}">
                <a16:creationId xmlns:a16="http://schemas.microsoft.com/office/drawing/2014/main" id="{18D7530B-6E06-E121-4E23-B38A9FE4F953}"/>
              </a:ext>
            </a:extLst>
          </p:cNvPr>
          <p:cNvCxnSpPr>
            <a:cxnSpLocks/>
            <a:endCxn id="158" idx="0"/>
          </p:cNvCxnSpPr>
          <p:nvPr/>
        </p:nvCxnSpPr>
        <p:spPr>
          <a:xfrm>
            <a:off x="5451411" y="3231601"/>
            <a:ext cx="0" cy="3506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직선 연결선 166">
            <a:extLst>
              <a:ext uri="{FF2B5EF4-FFF2-40B4-BE49-F238E27FC236}">
                <a16:creationId xmlns:a16="http://schemas.microsoft.com/office/drawing/2014/main" id="{872AD4B3-C702-0DC8-77C9-CEE310663DBE}"/>
              </a:ext>
            </a:extLst>
          </p:cNvPr>
          <p:cNvCxnSpPr>
            <a:cxnSpLocks/>
            <a:endCxn id="159" idx="0"/>
          </p:cNvCxnSpPr>
          <p:nvPr/>
        </p:nvCxnSpPr>
        <p:spPr>
          <a:xfrm>
            <a:off x="6580123" y="3231601"/>
            <a:ext cx="0" cy="353052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연결선 167">
            <a:extLst>
              <a:ext uri="{FF2B5EF4-FFF2-40B4-BE49-F238E27FC236}">
                <a16:creationId xmlns:a16="http://schemas.microsoft.com/office/drawing/2014/main" id="{4E9DF62B-A1A9-DC82-702A-FDBC92CB1F03}"/>
              </a:ext>
            </a:extLst>
          </p:cNvPr>
          <p:cNvCxnSpPr>
            <a:cxnSpLocks/>
            <a:endCxn id="160" idx="0"/>
          </p:cNvCxnSpPr>
          <p:nvPr/>
        </p:nvCxnSpPr>
        <p:spPr>
          <a:xfrm>
            <a:off x="7713213" y="2549973"/>
            <a:ext cx="0" cy="103468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직선 연결선 168">
            <a:extLst>
              <a:ext uri="{FF2B5EF4-FFF2-40B4-BE49-F238E27FC236}">
                <a16:creationId xmlns:a16="http://schemas.microsoft.com/office/drawing/2014/main" id="{5F8ACCAD-BE42-7184-5472-4D7AD04CEA7E}"/>
              </a:ext>
            </a:extLst>
          </p:cNvPr>
          <p:cNvCxnSpPr>
            <a:cxnSpLocks/>
          </p:cNvCxnSpPr>
          <p:nvPr/>
        </p:nvCxnSpPr>
        <p:spPr>
          <a:xfrm>
            <a:off x="8841432" y="2549973"/>
            <a:ext cx="0" cy="103703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직선 연결선 169">
            <a:extLst>
              <a:ext uri="{FF2B5EF4-FFF2-40B4-BE49-F238E27FC236}">
                <a16:creationId xmlns:a16="http://schemas.microsoft.com/office/drawing/2014/main" id="{ECE60FA9-D461-76E5-67AA-EBC6A4C7869D}"/>
              </a:ext>
            </a:extLst>
          </p:cNvPr>
          <p:cNvCxnSpPr>
            <a:cxnSpLocks/>
            <a:endCxn id="162" idx="0"/>
          </p:cNvCxnSpPr>
          <p:nvPr/>
        </p:nvCxnSpPr>
        <p:spPr>
          <a:xfrm>
            <a:off x="6015766" y="2555814"/>
            <a:ext cx="0" cy="392679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BBB0489-8EC5-A1FB-72AC-AD05814763EF}"/>
              </a:ext>
            </a:extLst>
          </p:cNvPr>
          <p:cNvSpPr/>
          <p:nvPr/>
        </p:nvSpPr>
        <p:spPr>
          <a:xfrm>
            <a:off x="4769175" y="1972631"/>
            <a:ext cx="4737107" cy="2016224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1" name="사각형: 둥근 모서리 170">
            <a:extLst>
              <a:ext uri="{FF2B5EF4-FFF2-40B4-BE49-F238E27FC236}">
                <a16:creationId xmlns:a16="http://schemas.microsoft.com/office/drawing/2014/main" id="{5D171F8B-65E3-5239-3D82-2866CF7CD6A6}"/>
              </a:ext>
            </a:extLst>
          </p:cNvPr>
          <p:cNvSpPr/>
          <p:nvPr/>
        </p:nvSpPr>
        <p:spPr>
          <a:xfrm>
            <a:off x="4927834" y="5822933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생산조직</a:t>
            </a:r>
          </a:p>
        </p:txBody>
      </p:sp>
      <p:sp>
        <p:nvSpPr>
          <p:cNvPr id="174" name="사각형: 둥근 모서리 173">
            <a:extLst>
              <a:ext uri="{FF2B5EF4-FFF2-40B4-BE49-F238E27FC236}">
                <a16:creationId xmlns:a16="http://schemas.microsoft.com/office/drawing/2014/main" id="{A76226B5-23CD-8F76-BA49-358558087DB3}"/>
              </a:ext>
            </a:extLst>
          </p:cNvPr>
          <p:cNvSpPr/>
          <p:nvPr/>
        </p:nvSpPr>
        <p:spPr>
          <a:xfrm>
            <a:off x="6056546" y="5825290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생산조직</a:t>
            </a:r>
          </a:p>
        </p:txBody>
      </p:sp>
      <p:sp>
        <p:nvSpPr>
          <p:cNvPr id="175" name="사각형: 둥근 모서리 174">
            <a:extLst>
              <a:ext uri="{FF2B5EF4-FFF2-40B4-BE49-F238E27FC236}">
                <a16:creationId xmlns:a16="http://schemas.microsoft.com/office/drawing/2014/main" id="{CF12691C-0778-FF52-5A22-C144D5873813}"/>
              </a:ext>
            </a:extLst>
          </p:cNvPr>
          <p:cNvSpPr/>
          <p:nvPr/>
        </p:nvSpPr>
        <p:spPr>
          <a:xfrm>
            <a:off x="7189636" y="5825290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생산조직</a:t>
            </a:r>
          </a:p>
        </p:txBody>
      </p:sp>
      <p:sp>
        <p:nvSpPr>
          <p:cNvPr id="176" name="사각형: 둥근 모서리 175">
            <a:extLst>
              <a:ext uri="{FF2B5EF4-FFF2-40B4-BE49-F238E27FC236}">
                <a16:creationId xmlns:a16="http://schemas.microsoft.com/office/drawing/2014/main" id="{82739DEC-69C4-A217-9B2D-8C675D0490C6}"/>
              </a:ext>
            </a:extLst>
          </p:cNvPr>
          <p:cNvSpPr/>
          <p:nvPr/>
        </p:nvSpPr>
        <p:spPr>
          <a:xfrm>
            <a:off x="8318348" y="5827647"/>
            <a:ext cx="1047153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pc="-100" dirty="0">
                <a:solidFill>
                  <a:schemeClr val="tx1"/>
                </a:solidFill>
                <a:latin typeface="+mn-ea"/>
              </a:rPr>
              <a:t>생산조직</a:t>
            </a:r>
          </a:p>
        </p:txBody>
      </p:sp>
      <p:sp>
        <p:nvSpPr>
          <p:cNvPr id="177" name="Rectangle 30">
            <a:extLst>
              <a:ext uri="{FF2B5EF4-FFF2-40B4-BE49-F238E27FC236}">
                <a16:creationId xmlns:a16="http://schemas.microsoft.com/office/drawing/2014/main" id="{2F356FAF-B58A-F5A0-D0AD-A9090B79A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7833" y="5189130"/>
            <a:ext cx="2175865" cy="28310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출자</a:t>
            </a:r>
            <a:r>
              <a:rPr kumimoji="0" lang="en-US" altLang="ko-KR" sz="1100" b="1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/</a:t>
            </a:r>
            <a:r>
              <a:rPr kumimoji="0" lang="ko-KR" altLang="en-US" sz="1100" b="1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출하조직</a:t>
            </a:r>
          </a:p>
        </p:txBody>
      </p:sp>
      <p:sp>
        <p:nvSpPr>
          <p:cNvPr id="178" name="Rectangle 30">
            <a:extLst>
              <a:ext uri="{FF2B5EF4-FFF2-40B4-BE49-F238E27FC236}">
                <a16:creationId xmlns:a16="http://schemas.microsoft.com/office/drawing/2014/main" id="{40708A3F-16F8-B04E-983D-278E784B7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6827" y="4464806"/>
            <a:ext cx="3848620" cy="3258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algn="ctr">
            <a:solidFill>
              <a:schemeClr val="accent2"/>
            </a:solidFill>
            <a:prstDash val="sys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생산유통혁신조직</a:t>
            </a:r>
            <a:r>
              <a:rPr lang="en-US" altLang="ko-KR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(1</a:t>
            </a:r>
            <a:r>
              <a:rPr lang="ko-KR" altLang="en-US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형</a:t>
            </a:r>
            <a:r>
              <a:rPr lang="en-US" altLang="ko-KR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)-</a:t>
            </a:r>
            <a:r>
              <a:rPr lang="ko-KR" altLang="en-US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생산</a:t>
            </a:r>
            <a:r>
              <a:rPr lang="en-US" altLang="ko-KR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/</a:t>
            </a:r>
            <a:r>
              <a:rPr lang="ko-KR" altLang="en-US" sz="1100" b="1" kern="0" dirty="0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유통 완전 계열화</a:t>
            </a:r>
            <a:endParaRPr kumimoji="0" lang="ko-KR" altLang="en-US" sz="1100" b="0" i="0" u="none" strike="noStrike" kern="0" cap="none" normalizeH="0" baseline="0" noProof="0" dirty="0">
              <a:ln>
                <a:noFill/>
              </a:ln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cxnSp>
        <p:nvCxnSpPr>
          <p:cNvPr id="179" name="직선 연결선 178">
            <a:extLst>
              <a:ext uri="{FF2B5EF4-FFF2-40B4-BE49-F238E27FC236}">
                <a16:creationId xmlns:a16="http://schemas.microsoft.com/office/drawing/2014/main" id="{F733BEAE-58E9-5A14-E4D4-5772CBE8966D}"/>
              </a:ext>
            </a:extLst>
          </p:cNvPr>
          <p:cNvCxnSpPr>
            <a:cxnSpLocks/>
            <a:endCxn id="171" idx="0"/>
          </p:cNvCxnSpPr>
          <p:nvPr/>
        </p:nvCxnSpPr>
        <p:spPr>
          <a:xfrm>
            <a:off x="5451411" y="5472238"/>
            <a:ext cx="0" cy="3506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직선 연결선 179">
            <a:extLst>
              <a:ext uri="{FF2B5EF4-FFF2-40B4-BE49-F238E27FC236}">
                <a16:creationId xmlns:a16="http://schemas.microsoft.com/office/drawing/2014/main" id="{621BB46D-D687-1BAD-6C96-1CA47A980C6E}"/>
              </a:ext>
            </a:extLst>
          </p:cNvPr>
          <p:cNvCxnSpPr>
            <a:cxnSpLocks/>
            <a:endCxn id="174" idx="0"/>
          </p:cNvCxnSpPr>
          <p:nvPr/>
        </p:nvCxnSpPr>
        <p:spPr>
          <a:xfrm>
            <a:off x="6580123" y="5472238"/>
            <a:ext cx="0" cy="353052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직선 연결선 180">
            <a:extLst>
              <a:ext uri="{FF2B5EF4-FFF2-40B4-BE49-F238E27FC236}">
                <a16:creationId xmlns:a16="http://schemas.microsoft.com/office/drawing/2014/main" id="{2E67D37A-3193-1C58-249A-FB234B11B773}"/>
              </a:ext>
            </a:extLst>
          </p:cNvPr>
          <p:cNvCxnSpPr>
            <a:cxnSpLocks/>
            <a:endCxn id="175" idx="0"/>
          </p:cNvCxnSpPr>
          <p:nvPr/>
        </p:nvCxnSpPr>
        <p:spPr>
          <a:xfrm>
            <a:off x="7713213" y="4790610"/>
            <a:ext cx="0" cy="103468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직선 연결선 181">
            <a:extLst>
              <a:ext uri="{FF2B5EF4-FFF2-40B4-BE49-F238E27FC236}">
                <a16:creationId xmlns:a16="http://schemas.microsoft.com/office/drawing/2014/main" id="{86DA601B-5977-19B8-744F-968943D65234}"/>
              </a:ext>
            </a:extLst>
          </p:cNvPr>
          <p:cNvCxnSpPr>
            <a:cxnSpLocks/>
            <a:endCxn id="176" idx="0"/>
          </p:cNvCxnSpPr>
          <p:nvPr/>
        </p:nvCxnSpPr>
        <p:spPr>
          <a:xfrm>
            <a:off x="8841925" y="4790610"/>
            <a:ext cx="0" cy="103703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직선 연결선 182">
            <a:extLst>
              <a:ext uri="{FF2B5EF4-FFF2-40B4-BE49-F238E27FC236}">
                <a16:creationId xmlns:a16="http://schemas.microsoft.com/office/drawing/2014/main" id="{44F95299-046D-C2CE-57C2-0CD027C307B9}"/>
              </a:ext>
            </a:extLst>
          </p:cNvPr>
          <p:cNvCxnSpPr>
            <a:cxnSpLocks/>
            <a:endCxn id="177" idx="0"/>
          </p:cNvCxnSpPr>
          <p:nvPr/>
        </p:nvCxnSpPr>
        <p:spPr>
          <a:xfrm>
            <a:off x="6015766" y="4796451"/>
            <a:ext cx="0" cy="392679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직사각형 183">
            <a:extLst>
              <a:ext uri="{FF2B5EF4-FFF2-40B4-BE49-F238E27FC236}">
                <a16:creationId xmlns:a16="http://schemas.microsoft.com/office/drawing/2014/main" id="{1FAAE4F5-C2FF-3C92-5FDF-04F110F98CEE}"/>
              </a:ext>
            </a:extLst>
          </p:cNvPr>
          <p:cNvSpPr/>
          <p:nvPr/>
        </p:nvSpPr>
        <p:spPr>
          <a:xfrm>
            <a:off x="4769175" y="4213268"/>
            <a:ext cx="4737107" cy="2016224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5" name="연결선: 꺾임 184">
            <a:extLst>
              <a:ext uri="{FF2B5EF4-FFF2-40B4-BE49-F238E27FC236}">
                <a16:creationId xmlns:a16="http://schemas.microsoft.com/office/drawing/2014/main" id="{860F1C86-CAB4-79C1-75F1-FA3C1F669EF3}"/>
              </a:ext>
            </a:extLst>
          </p:cNvPr>
          <p:cNvCxnSpPr>
            <a:cxnSpLocks/>
            <a:stCxn id="19" idx="1"/>
            <a:endCxn id="123" idx="3"/>
          </p:cNvCxnSpPr>
          <p:nvPr/>
        </p:nvCxnSpPr>
        <p:spPr>
          <a:xfrm rot="10800000" flipV="1">
            <a:off x="4237889" y="2980743"/>
            <a:ext cx="531286" cy="1570214"/>
          </a:xfrm>
          <a:prstGeom prst="bentConnector3">
            <a:avLst>
              <a:gd name="adj1" fmla="val 40526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연결선: 꺾임 185">
            <a:extLst>
              <a:ext uri="{FF2B5EF4-FFF2-40B4-BE49-F238E27FC236}">
                <a16:creationId xmlns:a16="http://schemas.microsoft.com/office/drawing/2014/main" id="{66F09C91-1493-BADD-20E9-EDA7E6436CA8}"/>
              </a:ext>
            </a:extLst>
          </p:cNvPr>
          <p:cNvCxnSpPr>
            <a:cxnSpLocks/>
            <a:stCxn id="184" idx="1"/>
            <a:endCxn id="142" idx="3"/>
          </p:cNvCxnSpPr>
          <p:nvPr/>
        </p:nvCxnSpPr>
        <p:spPr>
          <a:xfrm rot="10800000" flipV="1">
            <a:off x="4237889" y="5221380"/>
            <a:ext cx="531286" cy="477094"/>
          </a:xfrm>
          <a:prstGeom prst="bentConnector3">
            <a:avLst>
              <a:gd name="adj1" fmla="val 42105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모서리가 둥근 직사각형 16">
            <a:extLst>
              <a:ext uri="{FF2B5EF4-FFF2-40B4-BE49-F238E27FC236}">
                <a16:creationId xmlns:a16="http://schemas.microsoft.com/office/drawing/2014/main" id="{C916CC02-01F9-4889-97AC-042C2ECC7173}"/>
              </a:ext>
            </a:extLst>
          </p:cNvPr>
          <p:cNvSpPr/>
          <p:nvPr/>
        </p:nvSpPr>
        <p:spPr>
          <a:xfrm>
            <a:off x="5499133" y="2707506"/>
            <a:ext cx="1063009" cy="15955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spc="-50" dirty="0">
                <a:latin typeface="+mn-ea"/>
                <a:cs typeface="Arial" pitchFamily="34" charset="0"/>
              </a:rPr>
              <a:t>약정물량</a:t>
            </a:r>
            <a:r>
              <a:rPr lang="ko-KR" altLang="en-US" sz="1000" b="1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전량출하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88" name="모서리가 둥근 직사각형 16">
            <a:extLst>
              <a:ext uri="{FF2B5EF4-FFF2-40B4-BE49-F238E27FC236}">
                <a16:creationId xmlns:a16="http://schemas.microsoft.com/office/drawing/2014/main" id="{DBC2B5F8-45DC-E41D-01BA-EAA77F1C9F8C}"/>
              </a:ext>
            </a:extLst>
          </p:cNvPr>
          <p:cNvSpPr/>
          <p:nvPr/>
        </p:nvSpPr>
        <p:spPr>
          <a:xfrm>
            <a:off x="5477758" y="3356297"/>
            <a:ext cx="1063009" cy="15955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spc="-50" dirty="0">
                <a:latin typeface="+mn-ea"/>
                <a:cs typeface="Arial" pitchFamily="34" charset="0"/>
              </a:rPr>
              <a:t>약정물량</a:t>
            </a:r>
            <a:r>
              <a:rPr lang="ko-KR" altLang="en-US" sz="1000" b="1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전량출하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89" name="모서리가 둥근 직사각형 16">
            <a:extLst>
              <a:ext uri="{FF2B5EF4-FFF2-40B4-BE49-F238E27FC236}">
                <a16:creationId xmlns:a16="http://schemas.microsoft.com/office/drawing/2014/main" id="{7BABD272-ED10-14B3-773F-7E0625EE5DF2}"/>
              </a:ext>
            </a:extLst>
          </p:cNvPr>
          <p:cNvSpPr/>
          <p:nvPr/>
        </p:nvSpPr>
        <p:spPr>
          <a:xfrm>
            <a:off x="7744491" y="3016681"/>
            <a:ext cx="1063009" cy="15955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spc="-50" dirty="0">
                <a:latin typeface="+mn-ea"/>
                <a:cs typeface="Arial" pitchFamily="34" charset="0"/>
              </a:rPr>
              <a:t>약정물량</a:t>
            </a:r>
            <a:r>
              <a:rPr lang="ko-KR" altLang="en-US" sz="1000" b="1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전량출하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90" name="모서리가 둥근 직사각형 16">
            <a:extLst>
              <a:ext uri="{FF2B5EF4-FFF2-40B4-BE49-F238E27FC236}">
                <a16:creationId xmlns:a16="http://schemas.microsoft.com/office/drawing/2014/main" id="{BDE0C7AE-B709-3661-DE57-88781C550F59}"/>
              </a:ext>
            </a:extLst>
          </p:cNvPr>
          <p:cNvSpPr/>
          <p:nvPr/>
        </p:nvSpPr>
        <p:spPr>
          <a:xfrm>
            <a:off x="5499133" y="4941689"/>
            <a:ext cx="1063009" cy="15955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spc="-50" dirty="0">
                <a:latin typeface="+mn-ea"/>
                <a:cs typeface="Arial" pitchFamily="34" charset="0"/>
              </a:rPr>
              <a:t>해당품목</a:t>
            </a:r>
            <a:r>
              <a:rPr lang="ko-KR" altLang="en-US" sz="1000" b="1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전속출하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91" name="모서리가 둥근 직사각형 16">
            <a:extLst>
              <a:ext uri="{FF2B5EF4-FFF2-40B4-BE49-F238E27FC236}">
                <a16:creationId xmlns:a16="http://schemas.microsoft.com/office/drawing/2014/main" id="{7D2854BB-21F1-29FE-6978-0C801C2C2795}"/>
              </a:ext>
            </a:extLst>
          </p:cNvPr>
          <p:cNvSpPr/>
          <p:nvPr/>
        </p:nvSpPr>
        <p:spPr>
          <a:xfrm>
            <a:off x="5477758" y="5590480"/>
            <a:ext cx="1063009" cy="15955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spc="-50" dirty="0">
                <a:latin typeface="+mn-ea"/>
                <a:cs typeface="Arial" pitchFamily="34" charset="0"/>
              </a:rPr>
              <a:t>해당품목</a:t>
            </a:r>
            <a:r>
              <a:rPr lang="ko-KR" altLang="en-US" sz="1000" b="1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전속출하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92" name="모서리가 둥근 직사각형 16">
            <a:extLst>
              <a:ext uri="{FF2B5EF4-FFF2-40B4-BE49-F238E27FC236}">
                <a16:creationId xmlns:a16="http://schemas.microsoft.com/office/drawing/2014/main" id="{C10FE6DB-C05E-C17F-9C67-0ABF125106AE}"/>
              </a:ext>
            </a:extLst>
          </p:cNvPr>
          <p:cNvSpPr/>
          <p:nvPr/>
        </p:nvSpPr>
        <p:spPr>
          <a:xfrm>
            <a:off x="7744491" y="5250864"/>
            <a:ext cx="1063009" cy="15955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spc="-50" dirty="0">
                <a:latin typeface="+mn-ea"/>
                <a:cs typeface="Arial" pitchFamily="34" charset="0"/>
              </a:rPr>
              <a:t>해당품목</a:t>
            </a:r>
            <a:r>
              <a:rPr lang="ko-KR" altLang="en-US" sz="1000" b="1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전속출하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93" name="모서리가 둥근 직사각형 27">
            <a:extLst>
              <a:ext uri="{FF2B5EF4-FFF2-40B4-BE49-F238E27FC236}">
                <a16:creationId xmlns:a16="http://schemas.microsoft.com/office/drawing/2014/main" id="{2D99956C-AD3D-2749-0E58-6EFA9D6C834A}"/>
              </a:ext>
            </a:extLst>
          </p:cNvPr>
          <p:cNvSpPr/>
          <p:nvPr/>
        </p:nvSpPr>
        <p:spPr>
          <a:xfrm>
            <a:off x="4953000" y="2055204"/>
            <a:ext cx="694157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심사조직</a:t>
            </a:r>
          </a:p>
        </p:txBody>
      </p:sp>
      <p:sp>
        <p:nvSpPr>
          <p:cNvPr id="194" name="모서리가 둥근 직사각형 27">
            <a:extLst>
              <a:ext uri="{FF2B5EF4-FFF2-40B4-BE49-F238E27FC236}">
                <a16:creationId xmlns:a16="http://schemas.microsoft.com/office/drawing/2014/main" id="{11DC1C29-A0C9-10B6-B020-005AAB432E00}"/>
              </a:ext>
            </a:extLst>
          </p:cNvPr>
          <p:cNvSpPr/>
          <p:nvPr/>
        </p:nvSpPr>
        <p:spPr>
          <a:xfrm>
            <a:off x="4953000" y="4288358"/>
            <a:ext cx="694157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b="1">
                <a:solidFill>
                  <a:schemeClr val="bg1"/>
                </a:solidFill>
              </a:rPr>
              <a:t>승인조직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96" name="Oval 8">
            <a:extLst>
              <a:ext uri="{FF2B5EF4-FFF2-40B4-BE49-F238E27FC236}">
                <a16:creationId xmlns:a16="http://schemas.microsoft.com/office/drawing/2014/main" id="{ACE711B1-6AC4-7749-950F-32D907FC3740}"/>
              </a:ext>
            </a:extLst>
          </p:cNvPr>
          <p:cNvSpPr/>
          <p:nvPr/>
        </p:nvSpPr>
        <p:spPr>
          <a:xfrm>
            <a:off x="8733488" y="2124529"/>
            <a:ext cx="612000" cy="612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95" name="Freeform 11">
            <a:extLst>
              <a:ext uri="{FF2B5EF4-FFF2-40B4-BE49-F238E27FC236}">
                <a16:creationId xmlns:a16="http://schemas.microsoft.com/office/drawing/2014/main" id="{BF781C4A-CA5B-CC93-E94A-4084ECB8A375}"/>
              </a:ext>
            </a:extLst>
          </p:cNvPr>
          <p:cNvSpPr>
            <a:spLocks noEditPoints="1"/>
          </p:cNvSpPr>
          <p:nvPr/>
        </p:nvSpPr>
        <p:spPr bwMode="auto">
          <a:xfrm>
            <a:off x="8943168" y="2195253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197" name="모서리가 둥근 직사각형 16">
            <a:extLst>
              <a:ext uri="{FF2B5EF4-FFF2-40B4-BE49-F238E27FC236}">
                <a16:creationId xmlns:a16="http://schemas.microsoft.com/office/drawing/2014/main" id="{EBCC8D90-DF88-1EA1-1C82-F62E3B15A14D}"/>
              </a:ext>
            </a:extLst>
          </p:cNvPr>
          <p:cNvSpPr/>
          <p:nvPr/>
        </p:nvSpPr>
        <p:spPr>
          <a:xfrm>
            <a:off x="8942514" y="2508513"/>
            <a:ext cx="216024" cy="184879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1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년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98" name="Oval 8">
            <a:extLst>
              <a:ext uri="{FF2B5EF4-FFF2-40B4-BE49-F238E27FC236}">
                <a16:creationId xmlns:a16="http://schemas.microsoft.com/office/drawing/2014/main" id="{1493B93B-2283-CBFC-C4EC-1DDF3BA42F79}"/>
              </a:ext>
            </a:extLst>
          </p:cNvPr>
          <p:cNvSpPr/>
          <p:nvPr/>
        </p:nvSpPr>
        <p:spPr>
          <a:xfrm>
            <a:off x="8733488" y="4331896"/>
            <a:ext cx="612000" cy="612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99" name="Freeform 11">
            <a:extLst>
              <a:ext uri="{FF2B5EF4-FFF2-40B4-BE49-F238E27FC236}">
                <a16:creationId xmlns:a16="http://schemas.microsoft.com/office/drawing/2014/main" id="{EA717CAD-764F-DF2B-9F0E-8CC23C6419F8}"/>
              </a:ext>
            </a:extLst>
          </p:cNvPr>
          <p:cNvSpPr>
            <a:spLocks noEditPoints="1"/>
          </p:cNvSpPr>
          <p:nvPr/>
        </p:nvSpPr>
        <p:spPr bwMode="auto">
          <a:xfrm>
            <a:off x="8943168" y="4402620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200" name="모서리가 둥근 직사각형 16">
            <a:extLst>
              <a:ext uri="{FF2B5EF4-FFF2-40B4-BE49-F238E27FC236}">
                <a16:creationId xmlns:a16="http://schemas.microsoft.com/office/drawing/2014/main" id="{3F276123-F9DB-C756-AE50-A3959724880D}"/>
              </a:ext>
            </a:extLst>
          </p:cNvPr>
          <p:cNvSpPr/>
          <p:nvPr/>
        </p:nvSpPr>
        <p:spPr>
          <a:xfrm>
            <a:off x="8942514" y="4715880"/>
            <a:ext cx="216024" cy="184879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3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년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436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참고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생산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∙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유통 통합조직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혁신조직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운영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안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393722"/>
              </p:ext>
            </p:extLst>
          </p:nvPr>
        </p:nvGraphicFramePr>
        <p:xfrm>
          <a:off x="128464" y="1019176"/>
          <a:ext cx="9648876" cy="5400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5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8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8208">
                  <a:extLst>
                    <a:ext uri="{9D8B030D-6E8A-4147-A177-3AD203B41FA5}">
                      <a16:colId xmlns:a16="http://schemas.microsoft.com/office/drawing/2014/main" val="3024865975"/>
                    </a:ext>
                  </a:extLst>
                </a:gridCol>
                <a:gridCol w="1418207">
                  <a:extLst>
                    <a:ext uri="{9D8B030D-6E8A-4147-A177-3AD203B41FA5}">
                      <a16:colId xmlns:a16="http://schemas.microsoft.com/office/drawing/2014/main" val="2793454306"/>
                    </a:ext>
                  </a:extLst>
                </a:gridCol>
                <a:gridCol w="11396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1459">
                  <a:extLst>
                    <a:ext uri="{9D8B030D-6E8A-4147-A177-3AD203B41FA5}">
                      <a16:colId xmlns:a16="http://schemas.microsoft.com/office/drawing/2014/main" val="2806277029"/>
                    </a:ext>
                  </a:extLst>
                </a:gridCol>
                <a:gridCol w="1728139">
                  <a:extLst>
                    <a:ext uri="{9D8B030D-6E8A-4147-A177-3AD203B41FA5}">
                      <a16:colId xmlns:a16="http://schemas.microsoft.com/office/drawing/2014/main" val="1984463583"/>
                    </a:ext>
                  </a:extLst>
                </a:gridCol>
              </a:tblGrid>
              <a:tr h="2778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항목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현행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개편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364">
                <a:tc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산지유통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조직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일반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통합마케팅조직 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통마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-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참여 계열화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</a:p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과수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사업시행주체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(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참여조직에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지역통마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포함가능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생산유통혁신조직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(1/2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형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027">
                <a:tc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목적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농협∙농업법인의 마케팅통합을 통한 규모화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생산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/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유통 통합을 통한 생산자의 시장대응 역량 강화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027"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조직 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인정요건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산지유통종합평가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b="1" u="sng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총 </a:t>
                      </a:r>
                      <a:r>
                        <a:rPr lang="ko-KR" altLang="en-US" sz="1100" b="1" u="sng" dirty="0" err="1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취급액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생산유통혁신조직 승인</a:t>
                      </a:r>
                      <a:r>
                        <a:rPr lang="en-US" altLang="ko-KR" sz="1100" b="1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/</a:t>
                      </a:r>
                      <a:r>
                        <a:rPr lang="ko-KR" altLang="en-US" sz="1100" b="1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심사</a:t>
                      </a:r>
                      <a:r>
                        <a:rPr lang="en-US" altLang="ko-KR" sz="1100" b="1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b="1" u="sng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품목 조직화</a:t>
                      </a:r>
                      <a:r>
                        <a:rPr lang="en-US" altLang="ko-KR" sz="1100" b="1" u="sng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/</a:t>
                      </a:r>
                      <a:r>
                        <a:rPr lang="ko-KR" altLang="en-US" sz="1100" b="1" u="sng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전속출하실적</a:t>
                      </a:r>
                      <a:r>
                        <a:rPr lang="en-US" altLang="ko-KR" sz="1100" b="1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en-US" altLang="ko-KR" sz="1100" b="1" u="sng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구분</a:t>
                      </a:r>
                      <a:endParaRPr lang="en-US" altLang="ko-KR" sz="11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지역</a:t>
                      </a:r>
                      <a:endParaRPr lang="en-US" altLang="ko-KR" sz="11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품목광역</a:t>
                      </a:r>
                      <a:endParaRPr lang="en-US" altLang="ko-KR" sz="11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구분</a:t>
                      </a:r>
                      <a:endParaRPr lang="en-US" altLang="ko-KR" sz="11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생산유통혁신조직</a:t>
                      </a:r>
                      <a:r>
                        <a:rPr lang="en-US" altLang="ko-KR" sz="11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(1</a:t>
                      </a:r>
                      <a:r>
                        <a:rPr lang="ko-KR" altLang="en-US" sz="11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형</a:t>
                      </a:r>
                      <a:r>
                        <a:rPr lang="en-US" altLang="ko-KR" sz="11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생산유통혁신조직</a:t>
                      </a:r>
                      <a:r>
                        <a:rPr lang="en-US" altLang="ko-KR" sz="11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(2</a:t>
                      </a:r>
                      <a:r>
                        <a:rPr lang="ko-KR" altLang="en-US" sz="11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형</a:t>
                      </a:r>
                      <a:r>
                        <a:rPr lang="en-US" altLang="ko-KR" sz="11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667758"/>
                  </a:ext>
                </a:extLst>
              </a:tr>
              <a:tr h="284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취급액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70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억원 이상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100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억원 이상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품목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1" u="sng" baseline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전문품목</a:t>
                      </a:r>
                      <a:endParaRPr lang="en-US" altLang="ko-KR" sz="1100" b="1" u="sng" baseline="0" dirty="0">
                        <a:solidFill>
                          <a:schemeClr val="accent2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품목별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b="1" u="sng" baseline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전략</a:t>
                      </a:r>
                      <a:r>
                        <a:rPr lang="en-US" altLang="ko-KR" sz="1100" b="1" u="sng" baseline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/</a:t>
                      </a:r>
                      <a:r>
                        <a:rPr lang="ko-KR" altLang="en-US" sz="1100" b="1" u="sng" baseline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육성품목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51176"/>
                  </a:ext>
                </a:extLst>
              </a:tr>
              <a:tr h="284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조직화 </a:t>
                      </a:r>
                      <a:r>
                        <a:rPr lang="ko-KR" altLang="en-US" sz="110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취급액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50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억원 이상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70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억원 이상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생산조직 출하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1" u="sng" baseline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전속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출하</a:t>
                      </a:r>
                      <a:r>
                        <a:rPr lang="en-US" altLang="ko-KR" sz="1000" spc="-1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000" spc="-1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생산량 </a:t>
                      </a:r>
                      <a:r>
                        <a:rPr lang="en-US" altLang="ko-KR" sz="1000" spc="-1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80% </a:t>
                      </a:r>
                      <a:r>
                        <a:rPr lang="ko-KR" altLang="en-US" sz="1000" spc="-1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이상</a:t>
                      </a:r>
                      <a:r>
                        <a:rPr lang="en-US" altLang="ko-KR" sz="1000" spc="-1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1" u="sng" baseline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약정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출하</a:t>
                      </a:r>
                      <a:r>
                        <a:rPr lang="en-US" altLang="ko-KR" sz="1000" spc="-1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000" spc="-1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약정물량 전량</a:t>
                      </a:r>
                      <a:r>
                        <a:rPr lang="en-US" altLang="ko-KR" sz="1000" spc="-1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29387"/>
                  </a:ext>
                </a:extLst>
              </a:tr>
              <a:tr h="284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조직화 </a:t>
                      </a:r>
                      <a:r>
                        <a:rPr lang="ko-KR" altLang="en-US" sz="110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취급률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35%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이상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35%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이상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운영계획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중기운영계획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(3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년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운영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사업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계획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(1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년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210427"/>
                  </a:ext>
                </a:extLst>
              </a:tr>
              <a:tr h="284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참여조직 </a:t>
                      </a:r>
                      <a:r>
                        <a:rPr lang="ko-KR" altLang="en-US" sz="110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출하율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20%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이상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정부관리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1" u="sng" baseline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승인</a:t>
                      </a:r>
                      <a:endParaRPr lang="en-US" altLang="ko-KR" sz="1100" b="1" u="sng" baseline="0" dirty="0">
                        <a:solidFill>
                          <a:schemeClr val="accent2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등록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/</a:t>
                      </a:r>
                      <a:r>
                        <a:rPr lang="ko-KR" altLang="en-US" sz="1100" b="1" u="sng" baseline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심사</a:t>
                      </a:r>
                      <a:endParaRPr lang="en-US" altLang="ko-KR" sz="1100" b="1" u="sng" baseline="0" dirty="0">
                        <a:solidFill>
                          <a:schemeClr val="accent2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870158"/>
                  </a:ext>
                </a:extLst>
              </a:tr>
              <a:tr h="488364">
                <a:tc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조직 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선정방식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산지유통종합평가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  (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신청 → 실적등록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→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심사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→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선정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생산유통혁신조직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(1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형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 (</a:t>
                      </a:r>
                      <a:r>
                        <a:rPr lang="ko-KR" altLang="en-US" sz="110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실적∙계획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제출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→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승인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</a:p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생산유통혁신조직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(2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형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 (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조직등록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+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실적∙계획 제출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→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심사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8364">
                <a:tc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시행시기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2011~2022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년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marL="0" indent="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 (2022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년 종료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, ‘23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년 사업까지 인정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생산유통혁신조직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(1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형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 :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시행중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u="sng" dirty="0">
                          <a:solidFill>
                            <a:schemeClr val="accent2"/>
                          </a:solidFill>
                          <a:highlight>
                            <a:srgbClr val="FFFF00"/>
                          </a:highlight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생산유통혁신조직</a:t>
                      </a:r>
                      <a:r>
                        <a:rPr lang="en-US" altLang="ko-KR" sz="1100" b="1" u="sng" dirty="0">
                          <a:solidFill>
                            <a:schemeClr val="accent2"/>
                          </a:solidFill>
                          <a:highlight>
                            <a:srgbClr val="FFFF00"/>
                          </a:highlight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(2</a:t>
                      </a:r>
                      <a:r>
                        <a:rPr lang="ko-KR" altLang="en-US" sz="1100" b="1" u="sng" dirty="0">
                          <a:solidFill>
                            <a:schemeClr val="accent2"/>
                          </a:solidFill>
                          <a:highlight>
                            <a:srgbClr val="FFFF00"/>
                          </a:highlight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형</a:t>
                      </a:r>
                      <a:r>
                        <a:rPr lang="en-US" altLang="ko-KR" sz="1100" b="1" u="sng" dirty="0">
                          <a:solidFill>
                            <a:schemeClr val="accent2"/>
                          </a:solidFill>
                          <a:highlight>
                            <a:srgbClr val="FFFF00"/>
                          </a:highlight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 : </a:t>
                      </a:r>
                      <a:r>
                        <a:rPr lang="ko-KR" altLang="en-US" sz="1100" b="1" u="sng" dirty="0">
                          <a:solidFill>
                            <a:schemeClr val="accent2"/>
                          </a:solidFill>
                          <a:highlight>
                            <a:srgbClr val="FFFF00"/>
                          </a:highlight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한시운영</a:t>
                      </a:r>
                      <a:r>
                        <a:rPr lang="en-US" altLang="ko-KR" sz="1100" b="1" u="sng" dirty="0">
                          <a:solidFill>
                            <a:schemeClr val="accent2"/>
                          </a:solidFill>
                          <a:highlight>
                            <a:srgbClr val="FFFF00"/>
                          </a:highlight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(`23~`27</a:t>
                      </a:r>
                      <a:r>
                        <a:rPr lang="ko-KR" altLang="en-US" sz="1100" b="1" u="sng" dirty="0">
                          <a:solidFill>
                            <a:schemeClr val="accent2"/>
                          </a:solidFill>
                          <a:highlight>
                            <a:srgbClr val="FFFF00"/>
                          </a:highlight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년</a:t>
                      </a:r>
                      <a:r>
                        <a:rPr lang="en-US" altLang="ko-KR" sz="1100" b="1" u="sng" dirty="0">
                          <a:solidFill>
                            <a:schemeClr val="accent2"/>
                          </a:solidFill>
                          <a:highlight>
                            <a:srgbClr val="FFFF00"/>
                          </a:highlight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b="1" u="sng" dirty="0">
                        <a:solidFill>
                          <a:schemeClr val="accent2"/>
                        </a:solidFill>
                        <a:highlight>
                          <a:srgbClr val="FFFF00"/>
                        </a:highlight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926388"/>
                  </a:ext>
                </a:extLst>
              </a:tr>
              <a:tr h="897036">
                <a:tc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지원사업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직접지원 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: (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일반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산지유통활성화자금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공선비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농산물마케팅지원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, APC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지원 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/ (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과수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과수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생산∙유통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지원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간접지원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 :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물류기기공동이용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, </a:t>
                      </a:r>
                      <a:r>
                        <a:rPr lang="ko-KR" altLang="en-US" sz="110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밭작물공동경영체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,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시설원예 현대화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, ICT</a:t>
                      </a:r>
                      <a:r>
                        <a:rPr lang="ko-KR" altLang="en-US" sz="110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융복합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확산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,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에너지절감시설지원 등 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원예부문 지원사업 전체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(14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개 사업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, 1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조 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5</a:t>
                      </a:r>
                      <a:r>
                        <a:rPr lang="ko-KR" altLang="en-US" sz="110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천억원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813384"/>
                  </a:ext>
                </a:extLst>
              </a:tr>
              <a:tr h="488364">
                <a:tc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참여조직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일반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통합마케팅조직에 출하실적 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20%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이상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과수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사업시행주체에 출하실적 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15%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이상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출자∙출하조직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: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품목별 조직화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출하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실적으로 관리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,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지원 여부는 생산유통혁신조직 운영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사업</a:t>
                      </a:r>
                      <a:r>
                        <a:rPr lang="en-US" altLang="ko-KR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계획에 따름</a:t>
                      </a:r>
                      <a:endParaRPr lang="en-US" altLang="ko-KR" sz="1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353171"/>
                  </a:ext>
                </a:extLst>
              </a:tr>
              <a:tr h="284027">
                <a:tc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실적관리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산지유통종합평가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,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과수발전계획연차평가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, APC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경영평가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71450" indent="-171450" algn="l" latinLnBrk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실적 제출 조직을 별도 관리 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: 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미제출시 지원대상에서 제외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018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3025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원예산업발전계획 핵심사항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54361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207781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주요 변경사항</a:t>
            </a:r>
            <a:endParaRPr lang="en-US" altLang="ko-KR" sz="14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24753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사각형: 둥근 모서리 126">
            <a:extLst>
              <a:ext uri="{FF2B5EF4-FFF2-40B4-BE49-F238E27FC236}">
                <a16:creationId xmlns:a16="http://schemas.microsoft.com/office/drawing/2014/main" id="{D3679035-1472-D1CC-477F-4F2AE2528D5A}"/>
              </a:ext>
            </a:extLst>
          </p:cNvPr>
          <p:cNvSpPr/>
          <p:nvPr/>
        </p:nvSpPr>
        <p:spPr>
          <a:xfrm>
            <a:off x="2386873" y="1717586"/>
            <a:ext cx="559660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28" name="모서리가 둥근 직사각형 16">
            <a:extLst>
              <a:ext uri="{FF2B5EF4-FFF2-40B4-BE49-F238E27FC236}">
                <a16:creationId xmlns:a16="http://schemas.microsoft.com/office/drawing/2014/main" id="{DF17295D-447F-5E70-32D4-A53653CB1822}"/>
              </a:ext>
            </a:extLst>
          </p:cNvPr>
          <p:cNvSpPr/>
          <p:nvPr/>
        </p:nvSpPr>
        <p:spPr>
          <a:xfrm>
            <a:off x="2780070" y="1759546"/>
            <a:ext cx="3667523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통합마케팅 체계 개편 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생산유통통합조직 사전등록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사업계획 제출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29" name="Freeform 11">
            <a:extLst>
              <a:ext uri="{FF2B5EF4-FFF2-40B4-BE49-F238E27FC236}">
                <a16:creationId xmlns:a16="http://schemas.microsoft.com/office/drawing/2014/main" id="{A936B106-3556-6C73-EDCA-23D4871CB3A4}"/>
              </a:ext>
            </a:extLst>
          </p:cNvPr>
          <p:cNvSpPr>
            <a:spLocks noEditPoints="1"/>
          </p:cNvSpPr>
          <p:nvPr/>
        </p:nvSpPr>
        <p:spPr bwMode="auto">
          <a:xfrm>
            <a:off x="2485705" y="1784697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130" name="모서리가 둥근 직사각형 16">
            <a:extLst>
              <a:ext uri="{FF2B5EF4-FFF2-40B4-BE49-F238E27FC236}">
                <a16:creationId xmlns:a16="http://schemas.microsoft.com/office/drawing/2014/main" id="{4505150D-86E4-FD82-CB98-4D076A23667E}"/>
              </a:ext>
            </a:extLst>
          </p:cNvPr>
          <p:cNvSpPr/>
          <p:nvPr/>
        </p:nvSpPr>
        <p:spPr>
          <a:xfrm>
            <a:off x="2536038" y="2195735"/>
            <a:ext cx="5447439" cy="6418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>
                <a:latin typeface="+mn-ea"/>
                <a:cs typeface="Arial" pitchFamily="34" charset="0"/>
              </a:rPr>
              <a:t>정부지원대상 조직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생산유통통합조직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),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 출하조직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, 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시설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(APC)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를 </a:t>
            </a:r>
            <a:r>
              <a:rPr lang="ko-KR" altLang="en-US" sz="1200" b="1" u="sng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사전에 등록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하고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,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 매년 사업계획과 실적을 정부에 제출</a:t>
            </a:r>
            <a:endParaRPr lang="en-US" altLang="ko-KR" sz="1200" spc="-150" dirty="0">
              <a:latin typeface="+mn-ea"/>
              <a:cs typeface="Arial" pitchFamily="34" charset="0"/>
            </a:endParaRPr>
          </a:p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>
                <a:latin typeface="+mn-ea"/>
                <a:cs typeface="Arial" pitchFamily="34" charset="0"/>
              </a:rPr>
              <a:t>정부는 사업계획과 실적을 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 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제출한 생산유통통합조직에 한하여 사업지원</a:t>
            </a:r>
            <a:endParaRPr lang="en-US" altLang="ko-KR" sz="1200" spc="-150" dirty="0">
              <a:latin typeface="+mn-ea"/>
              <a:cs typeface="Arial" pitchFamily="34" charset="0"/>
            </a:endParaRPr>
          </a:p>
        </p:txBody>
      </p:sp>
      <p:sp>
        <p:nvSpPr>
          <p:cNvPr id="131" name="사각형: 둥근 모서리 130">
            <a:extLst>
              <a:ext uri="{FF2B5EF4-FFF2-40B4-BE49-F238E27FC236}">
                <a16:creationId xmlns:a16="http://schemas.microsoft.com/office/drawing/2014/main" id="{54B004B5-3A9E-65DE-B196-44535F6A6308}"/>
              </a:ext>
            </a:extLst>
          </p:cNvPr>
          <p:cNvSpPr/>
          <p:nvPr/>
        </p:nvSpPr>
        <p:spPr>
          <a:xfrm>
            <a:off x="2386873" y="2893516"/>
            <a:ext cx="559660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32" name="모서리가 둥근 직사각형 16">
            <a:extLst>
              <a:ext uri="{FF2B5EF4-FFF2-40B4-BE49-F238E27FC236}">
                <a16:creationId xmlns:a16="http://schemas.microsoft.com/office/drawing/2014/main" id="{A79EB150-C5AD-AD86-184D-1812E2186018}"/>
              </a:ext>
            </a:extLst>
          </p:cNvPr>
          <p:cNvSpPr/>
          <p:nvPr/>
        </p:nvSpPr>
        <p:spPr>
          <a:xfrm>
            <a:off x="2780070" y="2935476"/>
            <a:ext cx="3667523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en-US" altLang="ko-KR" sz="1300" b="1" spc="-150" dirty="0">
                <a:latin typeface="+mn-ea"/>
                <a:cs typeface="Arial" pitchFamily="34" charset="0"/>
              </a:rPr>
              <a:t>*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원예산업발전계획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300" b="1" spc="-150" dirty="0" err="1">
                <a:latin typeface="+mn-ea"/>
                <a:cs typeface="Arial" pitchFamily="34" charset="0"/>
              </a:rPr>
              <a:t>원발계획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)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  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거버넌스 기반 전략품목 발전계획 수립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33" name="Freeform 11">
            <a:extLst>
              <a:ext uri="{FF2B5EF4-FFF2-40B4-BE49-F238E27FC236}">
                <a16:creationId xmlns:a16="http://schemas.microsoft.com/office/drawing/2014/main" id="{75DFED35-00A3-4A55-5D67-0FED0C824E7E}"/>
              </a:ext>
            </a:extLst>
          </p:cNvPr>
          <p:cNvSpPr>
            <a:spLocks noEditPoints="1"/>
          </p:cNvSpPr>
          <p:nvPr/>
        </p:nvSpPr>
        <p:spPr bwMode="auto">
          <a:xfrm>
            <a:off x="2485705" y="2960627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134" name="모서리가 둥근 직사각형 16">
            <a:extLst>
              <a:ext uri="{FF2B5EF4-FFF2-40B4-BE49-F238E27FC236}">
                <a16:creationId xmlns:a16="http://schemas.microsoft.com/office/drawing/2014/main" id="{710A2DAB-490A-9464-2380-2E66BCB66A9E}"/>
              </a:ext>
            </a:extLst>
          </p:cNvPr>
          <p:cNvSpPr/>
          <p:nvPr/>
        </p:nvSpPr>
        <p:spPr>
          <a:xfrm>
            <a:off x="2536039" y="3371665"/>
            <a:ext cx="5087402" cy="6418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>
                <a:latin typeface="+mn-ea"/>
                <a:cs typeface="Arial" pitchFamily="34" charset="0"/>
              </a:rPr>
              <a:t>원예산업발전계획 및 과수산업종합계획 일괄 수립</a:t>
            </a:r>
            <a:endParaRPr lang="en-US" altLang="ko-KR" sz="1200" spc="-150" dirty="0">
              <a:latin typeface="+mn-ea"/>
              <a:cs typeface="Arial" pitchFamily="34" charset="0"/>
            </a:endParaRPr>
          </a:p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>
                <a:latin typeface="+mn-ea"/>
                <a:cs typeface="Arial" pitchFamily="34" charset="0"/>
              </a:rPr>
              <a:t>지역 </a:t>
            </a:r>
            <a:r>
              <a:rPr lang="ko-KR" altLang="en-US" sz="1200" spc="-150" dirty="0" err="1">
                <a:latin typeface="+mn-ea"/>
                <a:cs typeface="Arial" pitchFamily="34" charset="0"/>
              </a:rPr>
              <a:t>전략작목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 육성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, 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마케팅 통합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, 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수급관리 등 </a:t>
            </a:r>
            <a:r>
              <a:rPr lang="ko-KR" altLang="en-US" sz="1200" b="1" u="sng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원예산업 </a:t>
            </a:r>
            <a:r>
              <a:rPr lang="en-US" altLang="ko-KR" sz="1200" b="1" u="sng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5</a:t>
            </a:r>
            <a:r>
              <a:rPr lang="ko-KR" altLang="en-US" sz="1200" b="1" u="sng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개년 전략계획 수립</a:t>
            </a:r>
            <a:endParaRPr lang="en-US" altLang="ko-KR" sz="1200" b="1" u="sng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endParaRPr lang="en-US" altLang="ko-KR" sz="1200" spc="-150" dirty="0">
              <a:latin typeface="+mn-ea"/>
              <a:cs typeface="Arial" pitchFamily="34" charset="0"/>
            </a:endParaRPr>
          </a:p>
        </p:txBody>
      </p:sp>
      <p:sp>
        <p:nvSpPr>
          <p:cNvPr id="135" name="사각형: 둥근 모서리 134">
            <a:extLst>
              <a:ext uri="{FF2B5EF4-FFF2-40B4-BE49-F238E27FC236}">
                <a16:creationId xmlns:a16="http://schemas.microsoft.com/office/drawing/2014/main" id="{922ACC1C-3EE0-7655-F8F2-18DC9C96303A}"/>
              </a:ext>
            </a:extLst>
          </p:cNvPr>
          <p:cNvSpPr/>
          <p:nvPr/>
        </p:nvSpPr>
        <p:spPr>
          <a:xfrm>
            <a:off x="2386870" y="4877549"/>
            <a:ext cx="559660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36" name="모서리가 둥근 직사각형 16">
            <a:extLst>
              <a:ext uri="{FF2B5EF4-FFF2-40B4-BE49-F238E27FC236}">
                <a16:creationId xmlns:a16="http://schemas.microsoft.com/office/drawing/2014/main" id="{0E0582DF-B574-8A3C-7544-EA4715F22031}"/>
              </a:ext>
            </a:extLst>
          </p:cNvPr>
          <p:cNvSpPr/>
          <p:nvPr/>
        </p:nvSpPr>
        <p:spPr>
          <a:xfrm>
            <a:off x="2780067" y="4919509"/>
            <a:ext cx="3667523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지자체 및 민간 경제주체 논의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협력구조 전환 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자율평가 시스템 도입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37" name="Freeform 11">
            <a:extLst>
              <a:ext uri="{FF2B5EF4-FFF2-40B4-BE49-F238E27FC236}">
                <a16:creationId xmlns:a16="http://schemas.microsoft.com/office/drawing/2014/main" id="{7B7ED89A-814C-87CD-0AC8-2CAD0CE2A207}"/>
              </a:ext>
            </a:extLst>
          </p:cNvPr>
          <p:cNvSpPr>
            <a:spLocks noEditPoints="1"/>
          </p:cNvSpPr>
          <p:nvPr/>
        </p:nvSpPr>
        <p:spPr bwMode="auto">
          <a:xfrm>
            <a:off x="2485702" y="4944660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138" name="모서리가 둥근 직사각형 16">
            <a:extLst>
              <a:ext uri="{FF2B5EF4-FFF2-40B4-BE49-F238E27FC236}">
                <a16:creationId xmlns:a16="http://schemas.microsoft.com/office/drawing/2014/main" id="{3042D349-EB78-59D7-A97D-05246448DACD}"/>
              </a:ext>
            </a:extLst>
          </p:cNvPr>
          <p:cNvSpPr/>
          <p:nvPr/>
        </p:nvSpPr>
        <p:spPr>
          <a:xfrm>
            <a:off x="2536036" y="5355698"/>
            <a:ext cx="5347200" cy="8467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>
                <a:latin typeface="+mn-ea"/>
                <a:cs typeface="Arial" pitchFamily="34" charset="0"/>
              </a:rPr>
              <a:t>지자체 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원예산업 거버넌스 기반 계획수립 및 이행실적 점검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,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자율평가 실시</a:t>
            </a:r>
            <a:endParaRPr lang="en-US" altLang="ko-KR" sz="1200" spc="-150" dirty="0">
              <a:latin typeface="+mn-ea"/>
              <a:cs typeface="Arial" pitchFamily="34" charset="0"/>
            </a:endParaRPr>
          </a:p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>
                <a:latin typeface="+mn-ea"/>
                <a:cs typeface="Arial" pitchFamily="34" charset="0"/>
              </a:rPr>
              <a:t>산지유통통합조직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 : (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운영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사업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)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계획수립 및 자율평가 실시</a:t>
            </a:r>
            <a:endParaRPr lang="en-US" altLang="ko-KR" sz="1200" spc="-150" dirty="0">
              <a:latin typeface="+mn-ea"/>
              <a:cs typeface="Arial" pitchFamily="34" charset="0"/>
            </a:endParaRPr>
          </a:p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>
                <a:latin typeface="+mn-ea"/>
                <a:cs typeface="Arial" pitchFamily="34" charset="0"/>
              </a:rPr>
              <a:t>정부 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200" b="1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지자체 </a:t>
            </a:r>
            <a:r>
              <a:rPr lang="ko-KR" altLang="en-US" sz="12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계획 검토</a:t>
            </a:r>
            <a:r>
              <a:rPr lang="en-US" altLang="ko-KR" sz="1200" b="1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/</a:t>
            </a:r>
            <a:r>
              <a:rPr lang="ko-KR" altLang="en-US" sz="1200" b="1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자율평가 </a:t>
            </a:r>
            <a:r>
              <a:rPr lang="ko-KR" altLang="en-US" sz="12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결과 관리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우수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미흡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 err="1">
                <a:latin typeface="+mn-ea"/>
                <a:cs typeface="Arial" pitchFamily="34" charset="0"/>
              </a:rPr>
              <a:t>미제출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), </a:t>
            </a:r>
            <a:r>
              <a:rPr lang="ko-KR" altLang="en-US" sz="1200" b="1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산지유통통합조직 </a:t>
            </a:r>
            <a:r>
              <a:rPr lang="ko-KR" altLang="en-US" sz="12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계획 </a:t>
            </a:r>
            <a:r>
              <a:rPr lang="ko-KR" altLang="en-US" sz="1200" b="1" u="sng" spc="-150" dirty="0" err="1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검토ㆍ승인</a:t>
            </a:r>
            <a:r>
              <a:rPr lang="en-US" altLang="ko-KR" sz="1200" b="1" spc="-15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/</a:t>
            </a:r>
            <a:r>
              <a:rPr lang="ko-KR" altLang="en-US" sz="12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실적점검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생산유통혁신조직 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1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형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), 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자율평가 결과 관리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생산유통혁신조직 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2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형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)</a:t>
            </a:r>
          </a:p>
        </p:txBody>
      </p:sp>
      <p:cxnSp>
        <p:nvCxnSpPr>
          <p:cNvPr id="144" name="연결선: 꺾임 143">
            <a:extLst>
              <a:ext uri="{FF2B5EF4-FFF2-40B4-BE49-F238E27FC236}">
                <a16:creationId xmlns:a16="http://schemas.microsoft.com/office/drawing/2014/main" id="{BAF23EA3-7350-8FA2-5F9E-0B6903C0BB34}"/>
              </a:ext>
            </a:extLst>
          </p:cNvPr>
          <p:cNvCxnSpPr>
            <a:cxnSpLocks/>
            <a:stCxn id="127" idx="1"/>
            <a:endCxn id="143" idx="6"/>
          </p:cNvCxnSpPr>
          <p:nvPr/>
        </p:nvCxnSpPr>
        <p:spPr>
          <a:xfrm rot="10800000" flipV="1">
            <a:off x="1546535" y="1931640"/>
            <a:ext cx="840338" cy="669424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Oval 8">
            <a:extLst>
              <a:ext uri="{FF2B5EF4-FFF2-40B4-BE49-F238E27FC236}">
                <a16:creationId xmlns:a16="http://schemas.microsoft.com/office/drawing/2014/main" id="{CF87C053-CC7F-C8BF-7060-4EA12DF225EE}"/>
              </a:ext>
            </a:extLst>
          </p:cNvPr>
          <p:cNvSpPr/>
          <p:nvPr/>
        </p:nvSpPr>
        <p:spPr>
          <a:xfrm>
            <a:off x="914929" y="2285261"/>
            <a:ext cx="631606" cy="631606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38" name="그래픽 37" descr="계층 구조형">
            <a:extLst>
              <a:ext uri="{FF2B5EF4-FFF2-40B4-BE49-F238E27FC236}">
                <a16:creationId xmlns:a16="http://schemas.microsoft.com/office/drawing/2014/main" id="{7DBA92AC-A45F-5358-FAD7-85152F0B9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7356" y="2311105"/>
            <a:ext cx="529581" cy="529581"/>
          </a:xfrm>
          <a:prstGeom prst="rect">
            <a:avLst/>
          </a:prstGeom>
        </p:spPr>
      </p:pic>
      <p:sp>
        <p:nvSpPr>
          <p:cNvPr id="153" name="모서리가 둥근 직사각형 27">
            <a:extLst>
              <a:ext uri="{FF2B5EF4-FFF2-40B4-BE49-F238E27FC236}">
                <a16:creationId xmlns:a16="http://schemas.microsoft.com/office/drawing/2014/main" id="{2D862559-69AE-CB8F-9A1D-8812E9DD9DAA}"/>
              </a:ext>
            </a:extLst>
          </p:cNvPr>
          <p:cNvSpPr/>
          <p:nvPr/>
        </p:nvSpPr>
        <p:spPr>
          <a:xfrm>
            <a:off x="8437736" y="2680300"/>
            <a:ext cx="107049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>
                <a:solidFill>
                  <a:schemeClr val="bg1"/>
                </a:solidFill>
              </a:rPr>
              <a:t>지자체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54" name="모서리가 둥근 직사각형 27">
            <a:extLst>
              <a:ext uri="{FF2B5EF4-FFF2-40B4-BE49-F238E27FC236}">
                <a16:creationId xmlns:a16="http://schemas.microsoft.com/office/drawing/2014/main" id="{651EC325-DBA3-E600-E33F-35D76D0CEFB1}"/>
              </a:ext>
            </a:extLst>
          </p:cNvPr>
          <p:cNvSpPr/>
          <p:nvPr/>
        </p:nvSpPr>
        <p:spPr>
          <a:xfrm>
            <a:off x="8437736" y="3337633"/>
            <a:ext cx="107049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농협</a:t>
            </a:r>
          </a:p>
        </p:txBody>
      </p:sp>
      <p:sp>
        <p:nvSpPr>
          <p:cNvPr id="155" name="모서리가 둥근 직사각형 27">
            <a:extLst>
              <a:ext uri="{FF2B5EF4-FFF2-40B4-BE49-F238E27FC236}">
                <a16:creationId xmlns:a16="http://schemas.microsoft.com/office/drawing/2014/main" id="{17A0E6E6-780F-E764-2BB6-BDA0980056C5}"/>
              </a:ext>
            </a:extLst>
          </p:cNvPr>
          <p:cNvSpPr/>
          <p:nvPr/>
        </p:nvSpPr>
        <p:spPr>
          <a:xfrm>
            <a:off x="8437736" y="3993125"/>
            <a:ext cx="107049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조공법인</a:t>
            </a:r>
          </a:p>
        </p:txBody>
      </p:sp>
      <p:sp>
        <p:nvSpPr>
          <p:cNvPr id="156" name="모서리가 둥근 직사각형 27">
            <a:extLst>
              <a:ext uri="{FF2B5EF4-FFF2-40B4-BE49-F238E27FC236}">
                <a16:creationId xmlns:a16="http://schemas.microsoft.com/office/drawing/2014/main" id="{60FF132F-A479-5ED1-0A24-0F2D9ABD8DAD}"/>
              </a:ext>
            </a:extLst>
          </p:cNvPr>
          <p:cNvSpPr/>
          <p:nvPr/>
        </p:nvSpPr>
        <p:spPr>
          <a:xfrm>
            <a:off x="8437736" y="4617409"/>
            <a:ext cx="1070495" cy="2601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농업법인</a:t>
            </a:r>
          </a:p>
        </p:txBody>
      </p:sp>
      <p:cxnSp>
        <p:nvCxnSpPr>
          <p:cNvPr id="159" name="연결선: 꺾임 158">
            <a:extLst>
              <a:ext uri="{FF2B5EF4-FFF2-40B4-BE49-F238E27FC236}">
                <a16:creationId xmlns:a16="http://schemas.microsoft.com/office/drawing/2014/main" id="{774888DC-0246-0014-A072-2493E4C415D3}"/>
              </a:ext>
            </a:extLst>
          </p:cNvPr>
          <p:cNvCxnSpPr>
            <a:cxnSpLocks/>
            <a:stCxn id="153" idx="1"/>
            <a:endCxn id="127" idx="3"/>
          </p:cNvCxnSpPr>
          <p:nvPr/>
        </p:nvCxnSpPr>
        <p:spPr>
          <a:xfrm rot="10800000">
            <a:off x="7983480" y="1931640"/>
            <a:ext cx="454256" cy="878730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연결선: 꺾임 159">
            <a:extLst>
              <a:ext uri="{FF2B5EF4-FFF2-40B4-BE49-F238E27FC236}">
                <a16:creationId xmlns:a16="http://schemas.microsoft.com/office/drawing/2014/main" id="{CEF89F40-6E33-3FA5-5896-C381CA4C1521}"/>
              </a:ext>
            </a:extLst>
          </p:cNvPr>
          <p:cNvCxnSpPr>
            <a:cxnSpLocks/>
            <a:stCxn id="156" idx="1"/>
            <a:endCxn id="131" idx="3"/>
          </p:cNvCxnSpPr>
          <p:nvPr/>
        </p:nvCxnSpPr>
        <p:spPr>
          <a:xfrm rot="10800000">
            <a:off x="7983480" y="3107571"/>
            <a:ext cx="454256" cy="1639909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연결선: 꺾임 160">
            <a:extLst>
              <a:ext uri="{FF2B5EF4-FFF2-40B4-BE49-F238E27FC236}">
                <a16:creationId xmlns:a16="http://schemas.microsoft.com/office/drawing/2014/main" id="{EFF3F853-3411-F4D7-D945-9C203F4CE344}"/>
              </a:ext>
            </a:extLst>
          </p:cNvPr>
          <p:cNvCxnSpPr>
            <a:cxnSpLocks/>
            <a:stCxn id="153" idx="1"/>
            <a:endCxn id="135" idx="3"/>
          </p:cNvCxnSpPr>
          <p:nvPr/>
        </p:nvCxnSpPr>
        <p:spPr>
          <a:xfrm rot="10800000" flipV="1">
            <a:off x="7983478" y="2810369"/>
            <a:ext cx="454259" cy="228123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연결선: 꺾임 161">
            <a:extLst>
              <a:ext uri="{FF2B5EF4-FFF2-40B4-BE49-F238E27FC236}">
                <a16:creationId xmlns:a16="http://schemas.microsoft.com/office/drawing/2014/main" id="{263B7EC7-FD09-F225-F7F2-7C241F0B0456}"/>
              </a:ext>
            </a:extLst>
          </p:cNvPr>
          <p:cNvCxnSpPr>
            <a:cxnSpLocks/>
            <a:stCxn id="154" idx="1"/>
            <a:endCxn id="131" idx="3"/>
          </p:cNvCxnSpPr>
          <p:nvPr/>
        </p:nvCxnSpPr>
        <p:spPr>
          <a:xfrm rot="10800000">
            <a:off x="7983480" y="3107571"/>
            <a:ext cx="454256" cy="36013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연결선: 꺾임 162">
            <a:extLst>
              <a:ext uri="{FF2B5EF4-FFF2-40B4-BE49-F238E27FC236}">
                <a16:creationId xmlns:a16="http://schemas.microsoft.com/office/drawing/2014/main" id="{99E31E28-E8A8-C0FD-5C9B-5BF97CEEFA6B}"/>
              </a:ext>
            </a:extLst>
          </p:cNvPr>
          <p:cNvCxnSpPr>
            <a:cxnSpLocks/>
            <a:stCxn id="155" idx="1"/>
            <a:endCxn id="131" idx="3"/>
          </p:cNvCxnSpPr>
          <p:nvPr/>
        </p:nvCxnSpPr>
        <p:spPr>
          <a:xfrm rot="10800000">
            <a:off x="7983480" y="3107571"/>
            <a:ext cx="454256" cy="1015625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5FA1BCDD-0979-B93D-B220-C3C7D2FFE15D}"/>
              </a:ext>
            </a:extLst>
          </p:cNvPr>
          <p:cNvSpPr/>
          <p:nvPr/>
        </p:nvSpPr>
        <p:spPr>
          <a:xfrm>
            <a:off x="2383320" y="3872221"/>
            <a:ext cx="559660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47" name="모서리가 둥근 직사각형 16">
            <a:extLst>
              <a:ext uri="{FF2B5EF4-FFF2-40B4-BE49-F238E27FC236}">
                <a16:creationId xmlns:a16="http://schemas.microsoft.com/office/drawing/2014/main" id="{9E1C48CC-AC9A-E56F-38DD-0442F3ECD466}"/>
              </a:ext>
            </a:extLst>
          </p:cNvPr>
          <p:cNvSpPr/>
          <p:nvPr/>
        </p:nvSpPr>
        <p:spPr>
          <a:xfrm>
            <a:off x="2776517" y="3914181"/>
            <a:ext cx="3667523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사업 지원 체계 개편 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종합지원방식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산지유통조직 사업계획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 err="1">
                <a:latin typeface="+mn-ea"/>
                <a:cs typeface="Arial" pitchFamily="34" charset="0"/>
              </a:rPr>
              <a:t>원발계획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)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 전환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48" name="Freeform 11">
            <a:extLst>
              <a:ext uri="{FF2B5EF4-FFF2-40B4-BE49-F238E27FC236}">
                <a16:creationId xmlns:a16="http://schemas.microsoft.com/office/drawing/2014/main" id="{7E6B5225-2FB1-7506-587E-5F67CF7783B3}"/>
              </a:ext>
            </a:extLst>
          </p:cNvPr>
          <p:cNvSpPr>
            <a:spLocks noEditPoints="1"/>
          </p:cNvSpPr>
          <p:nvPr/>
        </p:nvSpPr>
        <p:spPr bwMode="auto">
          <a:xfrm>
            <a:off x="2482152" y="3939332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49" name="모서리가 둥근 직사각형 16">
            <a:extLst>
              <a:ext uri="{FF2B5EF4-FFF2-40B4-BE49-F238E27FC236}">
                <a16:creationId xmlns:a16="http://schemas.microsoft.com/office/drawing/2014/main" id="{AD72F390-AA30-18C8-EEE2-A202CA2BDB63}"/>
              </a:ext>
            </a:extLst>
          </p:cNvPr>
          <p:cNvSpPr/>
          <p:nvPr/>
        </p:nvSpPr>
        <p:spPr>
          <a:xfrm>
            <a:off x="2532486" y="4358759"/>
            <a:ext cx="5087402" cy="3816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>
                <a:latin typeface="+mn-ea"/>
                <a:cs typeface="Arial" pitchFamily="34" charset="0"/>
              </a:rPr>
              <a:t>지자체 보조사업은 </a:t>
            </a:r>
            <a:r>
              <a:rPr lang="ko-KR" altLang="en-US" sz="1200" spc="-150" dirty="0" err="1">
                <a:latin typeface="+mn-ea"/>
                <a:cs typeface="Arial" pitchFamily="34" charset="0"/>
              </a:rPr>
              <a:t>원발계획</a:t>
            </a:r>
            <a:r>
              <a:rPr lang="en-US" altLang="ko-KR" sz="12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200" spc="-150" dirty="0">
                <a:latin typeface="+mn-ea"/>
                <a:cs typeface="Arial" pitchFamily="34" charset="0"/>
              </a:rPr>
              <a:t>생산유통통합조직 사업계획에 따라 </a:t>
            </a:r>
            <a:r>
              <a:rPr lang="ko-KR" altLang="en-US" sz="1200" b="1" u="sng" spc="-150" dirty="0" err="1">
                <a:highlight>
                  <a:srgbClr val="FFFF00"/>
                </a:highlight>
                <a:latin typeface="+mn-ea"/>
                <a:cs typeface="Arial" pitchFamily="34" charset="0"/>
              </a:rPr>
              <a:t>일괄신청ㆍ패키지</a:t>
            </a:r>
            <a:r>
              <a:rPr lang="ko-KR" altLang="en-US" sz="1200" b="1" u="sng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 지원</a:t>
            </a:r>
            <a:endParaRPr lang="en-US" altLang="ko-KR" sz="1200" b="1" u="sng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  <a:p>
            <a:pPr marL="171450" indent="-171450" algn="just" eaLnBrk="0" hangingPunct="0">
              <a:lnSpc>
                <a:spcPts val="1600"/>
              </a:lnSpc>
              <a:buFontTx/>
              <a:buChar char="-"/>
              <a:defRPr/>
            </a:pPr>
            <a:r>
              <a:rPr lang="ko-KR" altLang="en-US" sz="1200" spc="-150" dirty="0">
                <a:latin typeface="+mn-ea"/>
                <a:cs typeface="Arial" pitchFamily="34" charset="0"/>
              </a:rPr>
              <a:t>품목중심 전속출하 체계를 갖춘 우수조직은 혁신조직으로 육성하고 패키지 지원</a:t>
            </a:r>
            <a:endParaRPr lang="en-US" altLang="ko-KR" sz="1200" spc="-150" dirty="0">
              <a:latin typeface="+mn-ea"/>
              <a:cs typeface="Arial" pitchFamily="34" charset="0"/>
            </a:endParaRPr>
          </a:p>
        </p:txBody>
      </p:sp>
      <p:cxnSp>
        <p:nvCxnSpPr>
          <p:cNvPr id="50" name="연결선: 꺾임 49">
            <a:extLst>
              <a:ext uri="{FF2B5EF4-FFF2-40B4-BE49-F238E27FC236}">
                <a16:creationId xmlns:a16="http://schemas.microsoft.com/office/drawing/2014/main" id="{A03BB7A9-C220-36E7-DB07-D7633B5CB6C6}"/>
              </a:ext>
            </a:extLst>
          </p:cNvPr>
          <p:cNvCxnSpPr>
            <a:cxnSpLocks/>
            <a:stCxn id="156" idx="1"/>
            <a:endCxn id="46" idx="3"/>
          </p:cNvCxnSpPr>
          <p:nvPr/>
        </p:nvCxnSpPr>
        <p:spPr>
          <a:xfrm rot="10800000">
            <a:off x="7979928" y="4086275"/>
            <a:ext cx="457809" cy="661204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더하기 기호 53">
            <a:extLst>
              <a:ext uri="{FF2B5EF4-FFF2-40B4-BE49-F238E27FC236}">
                <a16:creationId xmlns:a16="http://schemas.microsoft.com/office/drawing/2014/main" id="{9F1DF689-57AF-9AC8-2B4A-C8F2885139EF}"/>
              </a:ext>
            </a:extLst>
          </p:cNvPr>
          <p:cNvSpPr/>
          <p:nvPr/>
        </p:nvSpPr>
        <p:spPr>
          <a:xfrm>
            <a:off x="8846868" y="3025790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더하기 기호 54">
            <a:extLst>
              <a:ext uri="{FF2B5EF4-FFF2-40B4-BE49-F238E27FC236}">
                <a16:creationId xmlns:a16="http://schemas.microsoft.com/office/drawing/2014/main" id="{4624FD29-7921-1FA4-F3CE-BC279FB277E8}"/>
              </a:ext>
            </a:extLst>
          </p:cNvPr>
          <p:cNvSpPr/>
          <p:nvPr/>
        </p:nvSpPr>
        <p:spPr>
          <a:xfrm>
            <a:off x="8844661" y="3698181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더하기 기호 55">
            <a:extLst>
              <a:ext uri="{FF2B5EF4-FFF2-40B4-BE49-F238E27FC236}">
                <a16:creationId xmlns:a16="http://schemas.microsoft.com/office/drawing/2014/main" id="{E41E1BB7-C6AC-643A-D742-1F49F1D61DC3}"/>
              </a:ext>
            </a:extLst>
          </p:cNvPr>
          <p:cNvSpPr/>
          <p:nvPr/>
        </p:nvSpPr>
        <p:spPr>
          <a:xfrm>
            <a:off x="8844661" y="4327337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7" name="연결선: 꺾임 56">
            <a:extLst>
              <a:ext uri="{FF2B5EF4-FFF2-40B4-BE49-F238E27FC236}">
                <a16:creationId xmlns:a16="http://schemas.microsoft.com/office/drawing/2014/main" id="{787F9A11-139F-FD9A-C845-F12ED00948F2}"/>
              </a:ext>
            </a:extLst>
          </p:cNvPr>
          <p:cNvCxnSpPr>
            <a:cxnSpLocks/>
            <a:stCxn id="131" idx="1"/>
            <a:endCxn id="143" idx="6"/>
          </p:cNvCxnSpPr>
          <p:nvPr/>
        </p:nvCxnSpPr>
        <p:spPr>
          <a:xfrm rot="10800000">
            <a:off x="1546535" y="2601064"/>
            <a:ext cx="840338" cy="506506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549556B6-1D16-84CA-4B82-767393BB51AE}"/>
              </a:ext>
            </a:extLst>
          </p:cNvPr>
          <p:cNvCxnSpPr>
            <a:cxnSpLocks/>
            <a:stCxn id="135" idx="1"/>
            <a:endCxn id="61" idx="6"/>
          </p:cNvCxnSpPr>
          <p:nvPr/>
        </p:nvCxnSpPr>
        <p:spPr>
          <a:xfrm rot="10800000">
            <a:off x="1558570" y="4689297"/>
            <a:ext cx="828300" cy="402307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8">
            <a:extLst>
              <a:ext uri="{FF2B5EF4-FFF2-40B4-BE49-F238E27FC236}">
                <a16:creationId xmlns:a16="http://schemas.microsoft.com/office/drawing/2014/main" id="{7121D430-CB8C-965A-1057-6EF35E246DB2}"/>
              </a:ext>
            </a:extLst>
          </p:cNvPr>
          <p:cNvSpPr/>
          <p:nvPr/>
        </p:nvSpPr>
        <p:spPr>
          <a:xfrm>
            <a:off x="926964" y="4373493"/>
            <a:ext cx="631606" cy="631606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62" name="그래픽 61" descr="계층 구조형">
            <a:extLst>
              <a:ext uri="{FF2B5EF4-FFF2-40B4-BE49-F238E27FC236}">
                <a16:creationId xmlns:a16="http://schemas.microsoft.com/office/drawing/2014/main" id="{C925270A-CC7B-89F7-D700-8DA8C7ACB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9391" y="4399337"/>
            <a:ext cx="529581" cy="529581"/>
          </a:xfrm>
          <a:prstGeom prst="rect">
            <a:avLst/>
          </a:prstGeom>
        </p:spPr>
      </p:pic>
      <p:cxnSp>
        <p:nvCxnSpPr>
          <p:cNvPr id="63" name="연결선: 꺾임 62">
            <a:extLst>
              <a:ext uri="{FF2B5EF4-FFF2-40B4-BE49-F238E27FC236}">
                <a16:creationId xmlns:a16="http://schemas.microsoft.com/office/drawing/2014/main" id="{391F1680-26B3-E1DA-5570-7F20AAA7A51E}"/>
              </a:ext>
            </a:extLst>
          </p:cNvPr>
          <p:cNvCxnSpPr>
            <a:cxnSpLocks/>
            <a:stCxn id="46" idx="1"/>
            <a:endCxn id="143" idx="6"/>
          </p:cNvCxnSpPr>
          <p:nvPr/>
        </p:nvCxnSpPr>
        <p:spPr>
          <a:xfrm rot="10800000">
            <a:off x="1546536" y="2601065"/>
            <a:ext cx="836785" cy="1485211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모서리가 둥근 직사각형 16">
            <a:extLst>
              <a:ext uri="{FF2B5EF4-FFF2-40B4-BE49-F238E27FC236}">
                <a16:creationId xmlns:a16="http://schemas.microsoft.com/office/drawing/2014/main" id="{8CD2D26A-A13C-A573-36D1-AEC77E97168A}"/>
              </a:ext>
            </a:extLst>
          </p:cNvPr>
          <p:cNvSpPr/>
          <p:nvPr/>
        </p:nvSpPr>
        <p:spPr>
          <a:xfrm>
            <a:off x="428531" y="5032954"/>
            <a:ext cx="1669803" cy="40230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지자체</a:t>
            </a:r>
            <a:r>
              <a:rPr lang="en-US" altLang="ko-KR" sz="1000" b="1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/</a:t>
            </a:r>
            <a:r>
              <a:rPr lang="ko-KR" altLang="en-US" sz="1000" b="1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민간 경제주체</a:t>
            </a:r>
            <a:endParaRPr lang="en-US" altLang="ko-KR" sz="1000" b="1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spc="-50" dirty="0" err="1">
                <a:solidFill>
                  <a:schemeClr val="accent2"/>
                </a:solidFill>
                <a:latin typeface="+mn-ea"/>
                <a:ea typeface="맑은 고딕" panose="020B0503020000020004" pitchFamily="50" charset="-127"/>
                <a:cs typeface="Arial" pitchFamily="34" charset="0"/>
              </a:rPr>
              <a:t>자율성ㆍ책임성</a:t>
            </a:r>
            <a:r>
              <a:rPr lang="ko-KR" altLang="en-US" sz="1000" b="1" spc="-50" dirty="0">
                <a:solidFill>
                  <a:schemeClr val="accent2"/>
                </a:solidFill>
                <a:latin typeface="+mn-ea"/>
                <a:ea typeface="맑은 고딕" panose="020B0503020000020004" pitchFamily="50" charset="-127"/>
                <a:cs typeface="Arial" pitchFamily="34" charset="0"/>
              </a:rPr>
              <a:t> 강화</a:t>
            </a:r>
            <a:endParaRPr lang="en-US" altLang="ko-KR" sz="1000" b="1" spc="-50" dirty="0">
              <a:solidFill>
                <a:schemeClr val="accent2"/>
              </a:solidFill>
              <a:latin typeface="+mn-ea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151" name="모서리가 둥근 직사각형 16">
            <a:extLst>
              <a:ext uri="{FF2B5EF4-FFF2-40B4-BE49-F238E27FC236}">
                <a16:creationId xmlns:a16="http://schemas.microsoft.com/office/drawing/2014/main" id="{F3CFB23F-B09A-2362-0530-C609D21160C9}"/>
              </a:ext>
            </a:extLst>
          </p:cNvPr>
          <p:cNvSpPr/>
          <p:nvPr/>
        </p:nvSpPr>
        <p:spPr>
          <a:xfrm>
            <a:off x="416496" y="2944721"/>
            <a:ext cx="1669803" cy="529581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ct val="200000"/>
              </a:lnSpc>
              <a:defRPr/>
            </a:pPr>
            <a:r>
              <a:rPr lang="ko-KR" altLang="en-US" sz="1000" b="1" u="sng" spc="-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산지유통 구조 고도화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*(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기존</a:t>
            </a:r>
            <a:r>
              <a:rPr lang="en-US" altLang="ko-KR" sz="1000" b="1" spc="-50" dirty="0">
                <a:latin typeface="+mn-ea"/>
                <a:cs typeface="Arial" pitchFamily="34" charset="0"/>
              </a:rPr>
              <a:t>)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통합마케팅 조직 육성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ko-KR" sz="1000" b="1" spc="-50" dirty="0">
                <a:latin typeface="+mn-ea"/>
                <a:ea typeface="맑은 고딕" panose="020B0503020000020004" pitchFamily="50" charset="-127"/>
                <a:cs typeface="Arial" pitchFamily="34" charset="0"/>
              </a:rPr>
              <a:t>→</a:t>
            </a:r>
            <a:r>
              <a:rPr lang="en-US" altLang="ko-KR" sz="1000" b="1" spc="-50" dirty="0">
                <a:latin typeface="+mn-ea"/>
                <a:ea typeface="맑은 고딕" panose="020B0503020000020004" pitchFamily="50" charset="-127"/>
                <a:cs typeface="Arial" pitchFamily="34" charset="0"/>
              </a:rPr>
              <a:t>(</a:t>
            </a:r>
            <a:r>
              <a:rPr lang="ko-KR" altLang="en-US" sz="1000" b="1" spc="-50" dirty="0">
                <a:latin typeface="+mn-ea"/>
                <a:ea typeface="맑은 고딕" panose="020B0503020000020004" pitchFamily="50" charset="-127"/>
                <a:cs typeface="Arial" pitchFamily="34" charset="0"/>
              </a:rPr>
              <a:t>변경</a:t>
            </a:r>
            <a:r>
              <a:rPr lang="en-US" altLang="ko-KR" sz="1000" b="1" spc="-50" dirty="0">
                <a:latin typeface="+mn-ea"/>
                <a:ea typeface="맑은 고딕" panose="020B0503020000020004" pitchFamily="50" charset="-127"/>
                <a:cs typeface="Arial" pitchFamily="34" charset="0"/>
              </a:rPr>
              <a:t>)</a:t>
            </a:r>
            <a:r>
              <a:rPr lang="ko-KR" altLang="en-US" sz="1000" b="1" spc="-50" dirty="0" err="1">
                <a:latin typeface="+mn-ea"/>
                <a:ea typeface="맑은 고딕" panose="020B0503020000020004" pitchFamily="50" charset="-127"/>
                <a:cs typeface="Arial" pitchFamily="34" charset="0"/>
              </a:rPr>
              <a:t>생산ㆍ유통</a:t>
            </a:r>
            <a:r>
              <a:rPr lang="ko-KR" altLang="en-US" sz="1000" b="1" spc="-50" dirty="0">
                <a:latin typeface="+mn-ea"/>
                <a:ea typeface="맑은 고딕" panose="020B0503020000020004" pitchFamily="50" charset="-127"/>
                <a:cs typeface="Arial" pitchFamily="34" charset="0"/>
              </a:rPr>
              <a:t> 조직화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712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원예산업발전계획 핵심사항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54361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207781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주요 변경사항</a:t>
            </a:r>
            <a:endParaRPr lang="en-US" altLang="ko-KR" sz="14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24753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0BE22558-E667-624E-3693-F138CDFEC27D}"/>
              </a:ext>
            </a:extLst>
          </p:cNvPr>
          <p:cNvSpPr/>
          <p:nvPr/>
        </p:nvSpPr>
        <p:spPr>
          <a:xfrm>
            <a:off x="715066" y="2210335"/>
            <a:ext cx="170406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0" name="모서리가 둥근 직사각형 16">
            <a:extLst>
              <a:ext uri="{FF2B5EF4-FFF2-40B4-BE49-F238E27FC236}">
                <a16:creationId xmlns:a16="http://schemas.microsoft.com/office/drawing/2014/main" id="{E65CB676-FD0B-0B4F-0FDC-013B0535BB19}"/>
              </a:ext>
            </a:extLst>
          </p:cNvPr>
          <p:cNvSpPr/>
          <p:nvPr/>
        </p:nvSpPr>
        <p:spPr>
          <a:xfrm>
            <a:off x="1116652" y="2252295"/>
            <a:ext cx="136780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solidFill>
                  <a:schemeClr val="bg1">
                    <a:lumMod val="65000"/>
                  </a:schemeClr>
                </a:solidFill>
                <a:latin typeface="+mn-ea"/>
                <a:cs typeface="Arial" pitchFamily="34" charset="0"/>
              </a:rPr>
              <a:t>원예산업발전계획</a:t>
            </a:r>
            <a:endParaRPr lang="en-US" altLang="ko-KR" sz="1300" b="1" spc="-150" dirty="0">
              <a:solidFill>
                <a:schemeClr val="bg1">
                  <a:lumMod val="6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9F14820-719D-A80E-1E15-DD848A04F04A}"/>
              </a:ext>
            </a:extLst>
          </p:cNvPr>
          <p:cNvSpPr>
            <a:spLocks noEditPoints="1"/>
          </p:cNvSpPr>
          <p:nvPr/>
        </p:nvSpPr>
        <p:spPr bwMode="auto">
          <a:xfrm>
            <a:off x="813897" y="2277446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E14B0B8E-6143-B8F2-7F08-12DF5F3DAB17}"/>
              </a:ext>
            </a:extLst>
          </p:cNvPr>
          <p:cNvSpPr/>
          <p:nvPr/>
        </p:nvSpPr>
        <p:spPr>
          <a:xfrm>
            <a:off x="2700481" y="2204864"/>
            <a:ext cx="170406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3" name="모서리가 둥근 직사각형 16">
            <a:extLst>
              <a:ext uri="{FF2B5EF4-FFF2-40B4-BE49-F238E27FC236}">
                <a16:creationId xmlns:a16="http://schemas.microsoft.com/office/drawing/2014/main" id="{3718EEC0-619E-1A6B-FBD9-CC40EAE0FCCD}"/>
              </a:ext>
            </a:extLst>
          </p:cNvPr>
          <p:cNvSpPr/>
          <p:nvPr/>
        </p:nvSpPr>
        <p:spPr>
          <a:xfrm>
            <a:off x="3102067" y="2246824"/>
            <a:ext cx="136780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solidFill>
                  <a:schemeClr val="bg1">
                    <a:lumMod val="65000"/>
                  </a:schemeClr>
                </a:solidFill>
                <a:latin typeface="+mn-ea"/>
                <a:cs typeface="Arial" pitchFamily="34" charset="0"/>
              </a:rPr>
              <a:t>과수산업발전계획</a:t>
            </a:r>
            <a:endParaRPr lang="en-US" altLang="ko-KR" sz="1300" b="1" spc="-150" dirty="0">
              <a:solidFill>
                <a:schemeClr val="bg1">
                  <a:lumMod val="6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4EA1AC91-F032-B8C2-A022-18F02B5A7E9F}"/>
              </a:ext>
            </a:extLst>
          </p:cNvPr>
          <p:cNvSpPr>
            <a:spLocks noEditPoints="1"/>
          </p:cNvSpPr>
          <p:nvPr/>
        </p:nvSpPr>
        <p:spPr bwMode="auto">
          <a:xfrm>
            <a:off x="2799312" y="2271975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15" name="Oval 8">
            <a:extLst>
              <a:ext uri="{FF2B5EF4-FFF2-40B4-BE49-F238E27FC236}">
                <a16:creationId xmlns:a16="http://schemas.microsoft.com/office/drawing/2014/main" id="{B76F959E-9F8A-D95D-CD88-83C7B830DBFB}"/>
              </a:ext>
            </a:extLst>
          </p:cNvPr>
          <p:cNvSpPr/>
          <p:nvPr/>
        </p:nvSpPr>
        <p:spPr>
          <a:xfrm>
            <a:off x="1679886" y="3596030"/>
            <a:ext cx="631606" cy="631606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3" name="그래픽 2" descr="은행">
            <a:extLst>
              <a:ext uri="{FF2B5EF4-FFF2-40B4-BE49-F238E27FC236}">
                <a16:creationId xmlns:a16="http://schemas.microsoft.com/office/drawing/2014/main" id="{36DE5813-8205-7FAB-1BCD-67E616D2F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88192" y="3598540"/>
            <a:ext cx="414993" cy="414993"/>
          </a:xfrm>
          <a:prstGeom prst="rect">
            <a:avLst/>
          </a:prstGeom>
        </p:spPr>
      </p:pic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54B32AA2-19F0-6DE6-4BF3-B440CE0A7734}"/>
              </a:ext>
            </a:extLst>
          </p:cNvPr>
          <p:cNvSpPr/>
          <p:nvPr/>
        </p:nvSpPr>
        <p:spPr>
          <a:xfrm>
            <a:off x="540241" y="3482032"/>
            <a:ext cx="863529" cy="306069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8" name="모서리가 둥근 직사각형 16">
            <a:extLst>
              <a:ext uri="{FF2B5EF4-FFF2-40B4-BE49-F238E27FC236}">
                <a16:creationId xmlns:a16="http://schemas.microsoft.com/office/drawing/2014/main" id="{C262AAA5-103A-07EC-A4A6-DB0D854964AB}"/>
              </a:ext>
            </a:extLst>
          </p:cNvPr>
          <p:cNvSpPr/>
          <p:nvPr/>
        </p:nvSpPr>
        <p:spPr>
          <a:xfrm>
            <a:off x="647350" y="3534564"/>
            <a:ext cx="649311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계획수립</a:t>
            </a:r>
            <a:endParaRPr lang="en-US" altLang="ko-KR" sz="1100" b="1" spc="-150" dirty="0">
              <a:latin typeface="+mn-ea"/>
              <a:cs typeface="Arial" pitchFamily="34" charset="0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7A3D6DDC-18B8-3CC8-3626-B4772297D83A}"/>
              </a:ext>
            </a:extLst>
          </p:cNvPr>
          <p:cNvSpPr/>
          <p:nvPr/>
        </p:nvSpPr>
        <p:spPr>
          <a:xfrm>
            <a:off x="540241" y="3966242"/>
            <a:ext cx="863529" cy="306069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20" name="모서리가 둥근 직사각형 16">
            <a:extLst>
              <a:ext uri="{FF2B5EF4-FFF2-40B4-BE49-F238E27FC236}">
                <a16:creationId xmlns:a16="http://schemas.microsoft.com/office/drawing/2014/main" id="{076F65E8-6B93-370D-1D64-3F598FCC02D4}"/>
              </a:ext>
            </a:extLst>
          </p:cNvPr>
          <p:cNvSpPr/>
          <p:nvPr/>
        </p:nvSpPr>
        <p:spPr>
          <a:xfrm>
            <a:off x="647350" y="3996240"/>
            <a:ext cx="649311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연차보고</a:t>
            </a:r>
            <a:endParaRPr lang="en-US" altLang="ko-KR" sz="1100" b="1" spc="-150" dirty="0">
              <a:latin typeface="+mn-ea"/>
              <a:cs typeface="Arial" pitchFamily="34" charset="0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EEE7FB5E-B01B-4903-F7A0-D6EBA0812A8A}"/>
              </a:ext>
            </a:extLst>
          </p:cNvPr>
          <p:cNvSpPr/>
          <p:nvPr/>
        </p:nvSpPr>
        <p:spPr>
          <a:xfrm>
            <a:off x="3565144" y="3590923"/>
            <a:ext cx="863529" cy="306069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22" name="모서리가 둥근 직사각형 16">
            <a:extLst>
              <a:ext uri="{FF2B5EF4-FFF2-40B4-BE49-F238E27FC236}">
                <a16:creationId xmlns:a16="http://schemas.microsoft.com/office/drawing/2014/main" id="{DA7EBA52-C4A8-1129-95E7-318594BAB2E3}"/>
              </a:ext>
            </a:extLst>
          </p:cNvPr>
          <p:cNvSpPr/>
          <p:nvPr/>
        </p:nvSpPr>
        <p:spPr>
          <a:xfrm>
            <a:off x="3672253" y="3620921"/>
            <a:ext cx="649311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계획</a:t>
            </a:r>
            <a:r>
              <a:rPr lang="ko-KR" altLang="en-US" sz="1100" b="1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승인</a:t>
            </a:r>
            <a:endParaRPr lang="en-US" altLang="ko-KR" sz="11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C0EF3829-EB99-C80A-94CF-DCBAEAEABDF8}"/>
              </a:ext>
            </a:extLst>
          </p:cNvPr>
          <p:cNvSpPr/>
          <p:nvPr/>
        </p:nvSpPr>
        <p:spPr>
          <a:xfrm>
            <a:off x="3565144" y="3951986"/>
            <a:ext cx="863529" cy="306069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24" name="모서리가 둥근 직사각형 16">
            <a:extLst>
              <a:ext uri="{FF2B5EF4-FFF2-40B4-BE49-F238E27FC236}">
                <a16:creationId xmlns:a16="http://schemas.microsoft.com/office/drawing/2014/main" id="{1D944371-7076-FD87-378C-1750D5513EC5}"/>
              </a:ext>
            </a:extLst>
          </p:cNvPr>
          <p:cNvSpPr/>
          <p:nvPr/>
        </p:nvSpPr>
        <p:spPr>
          <a:xfrm>
            <a:off x="3672253" y="3981984"/>
            <a:ext cx="649311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연차</a:t>
            </a:r>
            <a:r>
              <a:rPr lang="ko-KR" altLang="en-US" sz="1100" b="1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평가</a:t>
            </a:r>
            <a:endParaRPr lang="en-US" altLang="ko-KR" sz="11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25" name="모서리가 둥근 직사각형 16">
            <a:extLst>
              <a:ext uri="{FF2B5EF4-FFF2-40B4-BE49-F238E27FC236}">
                <a16:creationId xmlns:a16="http://schemas.microsoft.com/office/drawing/2014/main" id="{F59677BE-65CE-96BC-CA3F-4F17FA04CA1E}"/>
              </a:ext>
            </a:extLst>
          </p:cNvPr>
          <p:cNvSpPr/>
          <p:nvPr/>
        </p:nvSpPr>
        <p:spPr>
          <a:xfrm>
            <a:off x="1653792" y="3957607"/>
            <a:ext cx="649311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>
                <a:solidFill>
                  <a:schemeClr val="bg1"/>
                </a:solidFill>
                <a:latin typeface="+mn-ea"/>
                <a:cs typeface="Arial" pitchFamily="34" charset="0"/>
              </a:rPr>
              <a:t>지자체</a:t>
            </a:r>
            <a:endParaRPr lang="en-US" altLang="ko-KR" sz="11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26" name="Oval 8">
            <a:extLst>
              <a:ext uri="{FF2B5EF4-FFF2-40B4-BE49-F238E27FC236}">
                <a16:creationId xmlns:a16="http://schemas.microsoft.com/office/drawing/2014/main" id="{66B718E7-95EC-E137-2B63-E350D1903FB2}"/>
              </a:ext>
            </a:extLst>
          </p:cNvPr>
          <p:cNvSpPr/>
          <p:nvPr/>
        </p:nvSpPr>
        <p:spPr>
          <a:xfrm>
            <a:off x="2624473" y="3600789"/>
            <a:ext cx="631606" cy="631606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27" name="그래픽 26" descr="은행">
            <a:extLst>
              <a:ext uri="{FF2B5EF4-FFF2-40B4-BE49-F238E27FC236}">
                <a16:creationId xmlns:a16="http://schemas.microsoft.com/office/drawing/2014/main" id="{F24B2B4A-292C-F334-3CF6-C8FAEC4AB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2779" y="3603299"/>
            <a:ext cx="414993" cy="414993"/>
          </a:xfrm>
          <a:prstGeom prst="rect">
            <a:avLst/>
          </a:prstGeom>
        </p:spPr>
      </p:pic>
      <p:sp>
        <p:nvSpPr>
          <p:cNvPr id="28" name="모서리가 둥근 직사각형 16">
            <a:extLst>
              <a:ext uri="{FF2B5EF4-FFF2-40B4-BE49-F238E27FC236}">
                <a16:creationId xmlns:a16="http://schemas.microsoft.com/office/drawing/2014/main" id="{1F48409F-993F-F7A0-B7FE-5DDBF79617E6}"/>
              </a:ext>
            </a:extLst>
          </p:cNvPr>
          <p:cNvSpPr/>
          <p:nvPr/>
        </p:nvSpPr>
        <p:spPr>
          <a:xfrm>
            <a:off x="2606768" y="3962366"/>
            <a:ext cx="649311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>
                <a:solidFill>
                  <a:schemeClr val="bg1"/>
                </a:solidFill>
                <a:latin typeface="+mn-ea"/>
                <a:cs typeface="Arial" pitchFamily="34" charset="0"/>
              </a:rPr>
              <a:t>농식품부</a:t>
            </a:r>
            <a:endParaRPr lang="en-US" altLang="ko-KR" sz="11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60DD46B6-9DDE-2557-EB56-5DF8CA1A2855}"/>
              </a:ext>
            </a:extLst>
          </p:cNvPr>
          <p:cNvCxnSpPr>
            <a:cxnSpLocks/>
            <a:stCxn id="25" idx="2"/>
            <a:endCxn id="23" idx="2"/>
          </p:cNvCxnSpPr>
          <p:nvPr/>
        </p:nvCxnSpPr>
        <p:spPr>
          <a:xfrm rot="16200000" flipH="1">
            <a:off x="2960491" y="3221636"/>
            <a:ext cx="54375" cy="2018461"/>
          </a:xfrm>
          <a:prstGeom prst="bentConnector3">
            <a:avLst>
              <a:gd name="adj1" fmla="val 659266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5133D6FC-5957-A121-7AE1-B3AB073651C1}"/>
              </a:ext>
            </a:extLst>
          </p:cNvPr>
          <p:cNvCxnSpPr>
            <a:cxnSpLocks/>
            <a:stCxn id="15" idx="2"/>
            <a:endCxn id="17" idx="3"/>
          </p:cNvCxnSpPr>
          <p:nvPr/>
        </p:nvCxnSpPr>
        <p:spPr>
          <a:xfrm rot="10800000">
            <a:off x="1403770" y="3635067"/>
            <a:ext cx="276116" cy="276766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연결선: 꺾임 39">
            <a:extLst>
              <a:ext uri="{FF2B5EF4-FFF2-40B4-BE49-F238E27FC236}">
                <a16:creationId xmlns:a16="http://schemas.microsoft.com/office/drawing/2014/main" id="{5D1C2BFF-346C-8D1D-A5EE-370796AFB029}"/>
              </a:ext>
            </a:extLst>
          </p:cNvPr>
          <p:cNvCxnSpPr>
            <a:cxnSpLocks/>
            <a:stCxn id="15" idx="2"/>
            <a:endCxn id="19" idx="3"/>
          </p:cNvCxnSpPr>
          <p:nvPr/>
        </p:nvCxnSpPr>
        <p:spPr>
          <a:xfrm rot="10800000" flipV="1">
            <a:off x="1403770" y="3911833"/>
            <a:ext cx="276116" cy="207444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연결선: 꺾임 42">
            <a:extLst>
              <a:ext uri="{FF2B5EF4-FFF2-40B4-BE49-F238E27FC236}">
                <a16:creationId xmlns:a16="http://schemas.microsoft.com/office/drawing/2014/main" id="{5D089199-7292-9031-0255-A6ED9389160F}"/>
              </a:ext>
            </a:extLst>
          </p:cNvPr>
          <p:cNvCxnSpPr>
            <a:cxnSpLocks/>
            <a:stCxn id="26" idx="6"/>
            <a:endCxn id="21" idx="1"/>
          </p:cNvCxnSpPr>
          <p:nvPr/>
        </p:nvCxnSpPr>
        <p:spPr>
          <a:xfrm flipV="1">
            <a:off x="3256079" y="3743958"/>
            <a:ext cx="309065" cy="1726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연결선: 꺾임 45">
            <a:extLst>
              <a:ext uri="{FF2B5EF4-FFF2-40B4-BE49-F238E27FC236}">
                <a16:creationId xmlns:a16="http://schemas.microsoft.com/office/drawing/2014/main" id="{A7374BC0-9337-8236-42E4-0D46201E07AA}"/>
              </a:ext>
            </a:extLst>
          </p:cNvPr>
          <p:cNvCxnSpPr>
            <a:cxnSpLocks/>
            <a:stCxn id="26" idx="6"/>
            <a:endCxn id="23" idx="1"/>
          </p:cNvCxnSpPr>
          <p:nvPr/>
        </p:nvCxnSpPr>
        <p:spPr>
          <a:xfrm>
            <a:off x="3256079" y="3916592"/>
            <a:ext cx="309065" cy="18842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화살표: 오른쪽 48">
            <a:extLst>
              <a:ext uri="{FF2B5EF4-FFF2-40B4-BE49-F238E27FC236}">
                <a16:creationId xmlns:a16="http://schemas.microsoft.com/office/drawing/2014/main" id="{5424005F-8D82-6CA5-8EBF-BF58DE63765E}"/>
              </a:ext>
            </a:extLst>
          </p:cNvPr>
          <p:cNvSpPr/>
          <p:nvPr/>
        </p:nvSpPr>
        <p:spPr>
          <a:xfrm>
            <a:off x="2363723" y="3777587"/>
            <a:ext cx="230461" cy="30122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A5DAA06C-7645-8B7E-ED69-6F4366B5732F}"/>
              </a:ext>
            </a:extLst>
          </p:cNvPr>
          <p:cNvCxnSpPr>
            <a:cxnSpLocks/>
            <a:stCxn id="135" idx="0"/>
            <a:endCxn id="23" idx="2"/>
          </p:cNvCxnSpPr>
          <p:nvPr/>
        </p:nvCxnSpPr>
        <p:spPr>
          <a:xfrm rot="5400000" flipH="1" flipV="1">
            <a:off x="2099814" y="3725342"/>
            <a:ext cx="1364381" cy="2429809"/>
          </a:xfrm>
          <a:prstGeom prst="bentConnector3">
            <a:avLst>
              <a:gd name="adj1" fmla="val 41392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모서리가 둥근 직사각형 16">
            <a:extLst>
              <a:ext uri="{FF2B5EF4-FFF2-40B4-BE49-F238E27FC236}">
                <a16:creationId xmlns:a16="http://schemas.microsoft.com/office/drawing/2014/main" id="{3402ECD3-9BA6-EF33-31DC-C798C8A53DBD}"/>
              </a:ext>
            </a:extLst>
          </p:cNvPr>
          <p:cNvSpPr/>
          <p:nvPr/>
        </p:nvSpPr>
        <p:spPr>
          <a:xfrm>
            <a:off x="2174752" y="4439710"/>
            <a:ext cx="1594276" cy="24607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미흡 지자체 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계획승인 취소</a:t>
            </a:r>
            <a:endParaRPr lang="en-US" altLang="ko-KR" sz="1100" b="1" spc="-150" dirty="0">
              <a:latin typeface="+mn-ea"/>
              <a:cs typeface="Arial" pitchFamily="34" charset="0"/>
            </a:endParaRPr>
          </a:p>
        </p:txBody>
      </p:sp>
      <p:cxnSp>
        <p:nvCxnSpPr>
          <p:cNvPr id="59" name="연결선: 꺾임 58">
            <a:extLst>
              <a:ext uri="{FF2B5EF4-FFF2-40B4-BE49-F238E27FC236}">
                <a16:creationId xmlns:a16="http://schemas.microsoft.com/office/drawing/2014/main" id="{99F3AAAB-9EEB-8692-E132-FE0E8F6F7800}"/>
              </a:ext>
            </a:extLst>
          </p:cNvPr>
          <p:cNvCxnSpPr>
            <a:cxnSpLocks/>
            <a:stCxn id="17" idx="0"/>
            <a:endCxn id="9" idx="2"/>
          </p:cNvCxnSpPr>
          <p:nvPr/>
        </p:nvCxnSpPr>
        <p:spPr>
          <a:xfrm rot="5400000" flipH="1" flipV="1">
            <a:off x="847758" y="2762690"/>
            <a:ext cx="843590" cy="595094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27DE19FD-3195-3266-DCBA-BCB6B2E51041}"/>
              </a:ext>
            </a:extLst>
          </p:cNvPr>
          <p:cNvCxnSpPr>
            <a:cxnSpLocks/>
            <a:stCxn id="17" idx="0"/>
            <a:endCxn id="12" idx="2"/>
          </p:cNvCxnSpPr>
          <p:nvPr/>
        </p:nvCxnSpPr>
        <p:spPr>
          <a:xfrm rot="5400000" flipH="1" flipV="1">
            <a:off x="1837730" y="1767248"/>
            <a:ext cx="849061" cy="2580509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모서리가 둥근 직사각형 16">
            <a:extLst>
              <a:ext uri="{FF2B5EF4-FFF2-40B4-BE49-F238E27FC236}">
                <a16:creationId xmlns:a16="http://schemas.microsoft.com/office/drawing/2014/main" id="{6D3F68E3-956D-C91F-ACB7-7DB8A1622D1D}"/>
              </a:ext>
            </a:extLst>
          </p:cNvPr>
          <p:cNvSpPr/>
          <p:nvPr/>
        </p:nvSpPr>
        <p:spPr>
          <a:xfrm>
            <a:off x="1235062" y="2909629"/>
            <a:ext cx="2204158" cy="24607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 err="1">
                <a:latin typeface="+mn-ea"/>
                <a:cs typeface="Arial" pitchFamily="34" charset="0"/>
              </a:rPr>
              <a:t>원발계획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과수산업발전계획 </a:t>
            </a:r>
            <a:r>
              <a:rPr lang="ko-KR" altLang="en-US" sz="1100" b="1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별도 수립</a:t>
            </a:r>
            <a:endParaRPr lang="en-US" altLang="ko-KR" sz="11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70111C29-388D-8AD4-9F38-C30F51E52447}"/>
              </a:ext>
            </a:extLst>
          </p:cNvPr>
          <p:cNvSpPr/>
          <p:nvPr/>
        </p:nvSpPr>
        <p:spPr>
          <a:xfrm>
            <a:off x="5296262" y="2210335"/>
            <a:ext cx="170406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69" name="모서리가 둥근 직사각형 16">
            <a:extLst>
              <a:ext uri="{FF2B5EF4-FFF2-40B4-BE49-F238E27FC236}">
                <a16:creationId xmlns:a16="http://schemas.microsoft.com/office/drawing/2014/main" id="{ED083829-B397-8722-0826-6CE1E8205A68}"/>
              </a:ext>
            </a:extLst>
          </p:cNvPr>
          <p:cNvSpPr/>
          <p:nvPr/>
        </p:nvSpPr>
        <p:spPr>
          <a:xfrm>
            <a:off x="5697848" y="2252295"/>
            <a:ext cx="136780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원예산업발전계획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70" name="Freeform 11">
            <a:extLst>
              <a:ext uri="{FF2B5EF4-FFF2-40B4-BE49-F238E27FC236}">
                <a16:creationId xmlns:a16="http://schemas.microsoft.com/office/drawing/2014/main" id="{0E57C0FA-9D24-EDBD-A498-023697BE92F5}"/>
              </a:ext>
            </a:extLst>
          </p:cNvPr>
          <p:cNvSpPr>
            <a:spLocks noEditPoints="1"/>
          </p:cNvSpPr>
          <p:nvPr/>
        </p:nvSpPr>
        <p:spPr bwMode="auto">
          <a:xfrm>
            <a:off x="5395093" y="2277446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350E52ED-B110-BEFF-A65A-8A5DF22B38CF}"/>
              </a:ext>
            </a:extLst>
          </p:cNvPr>
          <p:cNvSpPr/>
          <p:nvPr/>
        </p:nvSpPr>
        <p:spPr>
          <a:xfrm>
            <a:off x="7559319" y="2204864"/>
            <a:ext cx="170406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72" name="모서리가 둥근 직사각형 16">
            <a:extLst>
              <a:ext uri="{FF2B5EF4-FFF2-40B4-BE49-F238E27FC236}">
                <a16:creationId xmlns:a16="http://schemas.microsoft.com/office/drawing/2014/main" id="{2D3B87E8-DE9C-A0FC-6056-81D7672B7DBB}"/>
              </a:ext>
            </a:extLst>
          </p:cNvPr>
          <p:cNvSpPr/>
          <p:nvPr/>
        </p:nvSpPr>
        <p:spPr>
          <a:xfrm>
            <a:off x="7960905" y="2246824"/>
            <a:ext cx="136780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과수산업발전계획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73" name="Freeform 11">
            <a:extLst>
              <a:ext uri="{FF2B5EF4-FFF2-40B4-BE49-F238E27FC236}">
                <a16:creationId xmlns:a16="http://schemas.microsoft.com/office/drawing/2014/main" id="{DF4B23DD-594E-1BD4-4F8C-BDC11407E9C3}"/>
              </a:ext>
            </a:extLst>
          </p:cNvPr>
          <p:cNvSpPr>
            <a:spLocks noEditPoints="1"/>
          </p:cNvSpPr>
          <p:nvPr/>
        </p:nvSpPr>
        <p:spPr bwMode="auto">
          <a:xfrm>
            <a:off x="7658150" y="2271975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74" name="Oval 8">
            <a:extLst>
              <a:ext uri="{FF2B5EF4-FFF2-40B4-BE49-F238E27FC236}">
                <a16:creationId xmlns:a16="http://schemas.microsoft.com/office/drawing/2014/main" id="{CEF38415-5512-A082-4B01-BF849047575A}"/>
              </a:ext>
            </a:extLst>
          </p:cNvPr>
          <p:cNvSpPr/>
          <p:nvPr/>
        </p:nvSpPr>
        <p:spPr>
          <a:xfrm>
            <a:off x="6298808" y="3596030"/>
            <a:ext cx="631606" cy="631606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75" name="그래픽 74" descr="은행">
            <a:extLst>
              <a:ext uri="{FF2B5EF4-FFF2-40B4-BE49-F238E27FC236}">
                <a16:creationId xmlns:a16="http://schemas.microsoft.com/office/drawing/2014/main" id="{50D33C38-72A5-9C3D-9205-A0C0C8380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7114" y="3598540"/>
            <a:ext cx="414993" cy="414993"/>
          </a:xfrm>
          <a:prstGeom prst="rect">
            <a:avLst/>
          </a:prstGeom>
        </p:spPr>
      </p:pic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DE40436E-DD02-FAED-9327-8FED1F244A86}"/>
              </a:ext>
            </a:extLst>
          </p:cNvPr>
          <p:cNvSpPr/>
          <p:nvPr/>
        </p:nvSpPr>
        <p:spPr>
          <a:xfrm>
            <a:off x="5008230" y="3482032"/>
            <a:ext cx="959688" cy="306069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77" name="모서리가 둥근 직사각형 16">
            <a:extLst>
              <a:ext uri="{FF2B5EF4-FFF2-40B4-BE49-F238E27FC236}">
                <a16:creationId xmlns:a16="http://schemas.microsoft.com/office/drawing/2014/main" id="{D92F3701-AB9B-7B76-448E-C62F63DD806B}"/>
              </a:ext>
            </a:extLst>
          </p:cNvPr>
          <p:cNvSpPr/>
          <p:nvPr/>
        </p:nvSpPr>
        <p:spPr>
          <a:xfrm>
            <a:off x="5115339" y="3512030"/>
            <a:ext cx="721616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계획수립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100" b="1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확정</a:t>
            </a:r>
            <a:endParaRPr lang="en-US" altLang="ko-KR" sz="11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66C071A9-712F-ADE7-7116-BBE9F56F577B}"/>
              </a:ext>
            </a:extLst>
          </p:cNvPr>
          <p:cNvSpPr/>
          <p:nvPr/>
        </p:nvSpPr>
        <p:spPr>
          <a:xfrm>
            <a:off x="5008230" y="4029236"/>
            <a:ext cx="959688" cy="306069"/>
          </a:xfrm>
          <a:prstGeom prst="roundRect">
            <a:avLst>
              <a:gd name="adj" fmla="val 3835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79" name="모서리가 둥근 직사각형 16">
            <a:extLst>
              <a:ext uri="{FF2B5EF4-FFF2-40B4-BE49-F238E27FC236}">
                <a16:creationId xmlns:a16="http://schemas.microsoft.com/office/drawing/2014/main" id="{897F067D-2232-72C5-408C-A4F77D3FD319}"/>
              </a:ext>
            </a:extLst>
          </p:cNvPr>
          <p:cNvSpPr/>
          <p:nvPr/>
        </p:nvSpPr>
        <p:spPr>
          <a:xfrm>
            <a:off x="5115339" y="4059234"/>
            <a:ext cx="721616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실적점검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자율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B3CD4D67-0494-281E-8233-0C2122D6380C}"/>
              </a:ext>
            </a:extLst>
          </p:cNvPr>
          <p:cNvSpPr/>
          <p:nvPr/>
        </p:nvSpPr>
        <p:spPr>
          <a:xfrm>
            <a:off x="8441030" y="3590923"/>
            <a:ext cx="959688" cy="306069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81" name="모서리가 둥근 직사각형 16">
            <a:extLst>
              <a:ext uri="{FF2B5EF4-FFF2-40B4-BE49-F238E27FC236}">
                <a16:creationId xmlns:a16="http://schemas.microsoft.com/office/drawing/2014/main" id="{9AE2E195-FEF7-C190-989A-EDB78E19FE5B}"/>
              </a:ext>
            </a:extLst>
          </p:cNvPr>
          <p:cNvSpPr/>
          <p:nvPr/>
        </p:nvSpPr>
        <p:spPr>
          <a:xfrm>
            <a:off x="8548139" y="3620921"/>
            <a:ext cx="721616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검토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의견제시</a:t>
            </a:r>
            <a:endParaRPr lang="en-US" altLang="ko-KR" sz="1100" b="1" spc="-150" dirty="0">
              <a:latin typeface="+mn-ea"/>
              <a:cs typeface="Arial" pitchFamily="34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AC20BEEE-BB56-20B7-13D1-715870C0A035}"/>
              </a:ext>
            </a:extLst>
          </p:cNvPr>
          <p:cNvSpPr/>
          <p:nvPr/>
        </p:nvSpPr>
        <p:spPr>
          <a:xfrm>
            <a:off x="8441030" y="3951986"/>
            <a:ext cx="959688" cy="306069"/>
          </a:xfrm>
          <a:prstGeom prst="roundRect">
            <a:avLst>
              <a:gd name="adj" fmla="val 3835"/>
            </a:avLst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83" name="모서리가 둥근 직사각형 16">
            <a:extLst>
              <a:ext uri="{FF2B5EF4-FFF2-40B4-BE49-F238E27FC236}">
                <a16:creationId xmlns:a16="http://schemas.microsoft.com/office/drawing/2014/main" id="{D0F199D7-0379-4222-132F-1168DD4C1303}"/>
              </a:ext>
            </a:extLst>
          </p:cNvPr>
          <p:cNvSpPr/>
          <p:nvPr/>
        </p:nvSpPr>
        <p:spPr>
          <a:xfrm>
            <a:off x="8548139" y="3981984"/>
            <a:ext cx="721616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점검</a:t>
            </a:r>
            <a:r>
              <a:rPr lang="en-US" altLang="ko-KR" sz="1100" b="1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/</a:t>
            </a:r>
            <a:r>
              <a:rPr lang="ko-KR" altLang="en-US" sz="1100" b="1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현장조사</a:t>
            </a:r>
            <a:endParaRPr lang="en-US" altLang="ko-KR" sz="11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84" name="모서리가 둥근 직사각형 16">
            <a:extLst>
              <a:ext uri="{FF2B5EF4-FFF2-40B4-BE49-F238E27FC236}">
                <a16:creationId xmlns:a16="http://schemas.microsoft.com/office/drawing/2014/main" id="{91EF881E-BDE2-36AD-3317-DE8904EF21E7}"/>
              </a:ext>
            </a:extLst>
          </p:cNvPr>
          <p:cNvSpPr/>
          <p:nvPr/>
        </p:nvSpPr>
        <p:spPr>
          <a:xfrm>
            <a:off x="6272714" y="3957607"/>
            <a:ext cx="649311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>
                <a:solidFill>
                  <a:schemeClr val="bg1"/>
                </a:solidFill>
                <a:latin typeface="+mn-ea"/>
                <a:cs typeface="Arial" pitchFamily="34" charset="0"/>
              </a:rPr>
              <a:t>지자체</a:t>
            </a:r>
            <a:endParaRPr lang="en-US" altLang="ko-KR" sz="11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85" name="Oval 8">
            <a:extLst>
              <a:ext uri="{FF2B5EF4-FFF2-40B4-BE49-F238E27FC236}">
                <a16:creationId xmlns:a16="http://schemas.microsoft.com/office/drawing/2014/main" id="{212DF3E6-C307-3F9E-EFFC-5EC033F3395A}"/>
              </a:ext>
            </a:extLst>
          </p:cNvPr>
          <p:cNvSpPr/>
          <p:nvPr/>
        </p:nvSpPr>
        <p:spPr>
          <a:xfrm>
            <a:off x="7500359" y="3600789"/>
            <a:ext cx="631606" cy="631606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86" name="그래픽 85" descr="은행">
            <a:extLst>
              <a:ext uri="{FF2B5EF4-FFF2-40B4-BE49-F238E27FC236}">
                <a16:creationId xmlns:a16="http://schemas.microsoft.com/office/drawing/2014/main" id="{BFEF4E15-8F68-803C-5670-1A96DFC56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08665" y="3603299"/>
            <a:ext cx="414993" cy="414993"/>
          </a:xfrm>
          <a:prstGeom prst="rect">
            <a:avLst/>
          </a:prstGeom>
        </p:spPr>
      </p:pic>
      <p:sp>
        <p:nvSpPr>
          <p:cNvPr id="87" name="모서리가 둥근 직사각형 16">
            <a:extLst>
              <a:ext uri="{FF2B5EF4-FFF2-40B4-BE49-F238E27FC236}">
                <a16:creationId xmlns:a16="http://schemas.microsoft.com/office/drawing/2014/main" id="{32E87012-8DE0-D7EE-9531-23F6EBD2FA90}"/>
              </a:ext>
            </a:extLst>
          </p:cNvPr>
          <p:cNvSpPr/>
          <p:nvPr/>
        </p:nvSpPr>
        <p:spPr>
          <a:xfrm>
            <a:off x="7482654" y="3962366"/>
            <a:ext cx="649311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>
                <a:solidFill>
                  <a:schemeClr val="bg1"/>
                </a:solidFill>
                <a:latin typeface="+mn-ea"/>
                <a:cs typeface="Arial" pitchFamily="34" charset="0"/>
              </a:rPr>
              <a:t>농식품부</a:t>
            </a:r>
            <a:endParaRPr lang="en-US" altLang="ko-KR" sz="11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cxnSp>
        <p:nvCxnSpPr>
          <p:cNvPr id="89" name="연결선: 꺾임 88">
            <a:extLst>
              <a:ext uri="{FF2B5EF4-FFF2-40B4-BE49-F238E27FC236}">
                <a16:creationId xmlns:a16="http://schemas.microsoft.com/office/drawing/2014/main" id="{3FC05FF4-96F1-DC39-8260-55888DE8B270}"/>
              </a:ext>
            </a:extLst>
          </p:cNvPr>
          <p:cNvCxnSpPr>
            <a:cxnSpLocks/>
            <a:stCxn id="74" idx="2"/>
            <a:endCxn id="76" idx="3"/>
          </p:cNvCxnSpPr>
          <p:nvPr/>
        </p:nvCxnSpPr>
        <p:spPr>
          <a:xfrm rot="10800000">
            <a:off x="5967918" y="3635067"/>
            <a:ext cx="330890" cy="276766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27E31DAD-B41E-BD12-5433-4159EEF48892}"/>
              </a:ext>
            </a:extLst>
          </p:cNvPr>
          <p:cNvCxnSpPr>
            <a:cxnSpLocks/>
            <a:stCxn id="74" idx="2"/>
            <a:endCxn id="78" idx="3"/>
          </p:cNvCxnSpPr>
          <p:nvPr/>
        </p:nvCxnSpPr>
        <p:spPr>
          <a:xfrm rot="10800000" flipV="1">
            <a:off x="5967918" y="3911833"/>
            <a:ext cx="330890" cy="270438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7FBD2774-4927-6676-9302-AA95E6381977}"/>
              </a:ext>
            </a:extLst>
          </p:cNvPr>
          <p:cNvCxnSpPr>
            <a:cxnSpLocks/>
            <a:stCxn id="85" idx="6"/>
            <a:endCxn id="80" idx="1"/>
          </p:cNvCxnSpPr>
          <p:nvPr/>
        </p:nvCxnSpPr>
        <p:spPr>
          <a:xfrm flipV="1">
            <a:off x="8131965" y="3743958"/>
            <a:ext cx="309065" cy="1726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연결선: 꺾임 91">
            <a:extLst>
              <a:ext uri="{FF2B5EF4-FFF2-40B4-BE49-F238E27FC236}">
                <a16:creationId xmlns:a16="http://schemas.microsoft.com/office/drawing/2014/main" id="{C1A0C00F-D39E-2909-B811-001642A9CF38}"/>
              </a:ext>
            </a:extLst>
          </p:cNvPr>
          <p:cNvCxnSpPr>
            <a:cxnSpLocks/>
            <a:stCxn id="85" idx="6"/>
            <a:endCxn id="82" idx="1"/>
          </p:cNvCxnSpPr>
          <p:nvPr/>
        </p:nvCxnSpPr>
        <p:spPr>
          <a:xfrm>
            <a:off x="8131965" y="3916592"/>
            <a:ext cx="309065" cy="18842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화살표: 오른쪽 92">
            <a:extLst>
              <a:ext uri="{FF2B5EF4-FFF2-40B4-BE49-F238E27FC236}">
                <a16:creationId xmlns:a16="http://schemas.microsoft.com/office/drawing/2014/main" id="{1044B28C-8CD7-D01A-FE39-29DFC5E8BEF4}"/>
              </a:ext>
            </a:extLst>
          </p:cNvPr>
          <p:cNvSpPr/>
          <p:nvPr/>
        </p:nvSpPr>
        <p:spPr>
          <a:xfrm>
            <a:off x="7209263" y="3777587"/>
            <a:ext cx="230461" cy="30122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97" name="연결선: 꺾임 96">
            <a:extLst>
              <a:ext uri="{FF2B5EF4-FFF2-40B4-BE49-F238E27FC236}">
                <a16:creationId xmlns:a16="http://schemas.microsoft.com/office/drawing/2014/main" id="{E5CC1D36-463D-AF9B-6F40-957814C4FEA3}"/>
              </a:ext>
            </a:extLst>
          </p:cNvPr>
          <p:cNvCxnSpPr>
            <a:cxnSpLocks/>
            <a:stCxn id="76" idx="0"/>
            <a:endCxn id="68" idx="2"/>
          </p:cNvCxnSpPr>
          <p:nvPr/>
        </p:nvCxnSpPr>
        <p:spPr>
          <a:xfrm rot="5400000" flipH="1" flipV="1">
            <a:off x="5396390" y="2730126"/>
            <a:ext cx="843590" cy="660222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연결선: 꺾임 97">
            <a:extLst>
              <a:ext uri="{FF2B5EF4-FFF2-40B4-BE49-F238E27FC236}">
                <a16:creationId xmlns:a16="http://schemas.microsoft.com/office/drawing/2014/main" id="{D8407796-8FD8-90FA-826E-192EB44B4B1B}"/>
              </a:ext>
            </a:extLst>
          </p:cNvPr>
          <p:cNvCxnSpPr>
            <a:cxnSpLocks/>
            <a:stCxn id="76" idx="0"/>
            <a:endCxn id="71" idx="2"/>
          </p:cNvCxnSpPr>
          <p:nvPr/>
        </p:nvCxnSpPr>
        <p:spPr>
          <a:xfrm rot="5400000" flipH="1" flipV="1">
            <a:off x="6525183" y="1595863"/>
            <a:ext cx="849061" cy="2923279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모서리가 둥근 직사각형 16">
            <a:extLst>
              <a:ext uri="{FF2B5EF4-FFF2-40B4-BE49-F238E27FC236}">
                <a16:creationId xmlns:a16="http://schemas.microsoft.com/office/drawing/2014/main" id="{84864D5F-704F-6E1F-2E8B-B76FA0BA2FA3}"/>
              </a:ext>
            </a:extLst>
          </p:cNvPr>
          <p:cNvSpPr/>
          <p:nvPr/>
        </p:nvSpPr>
        <p:spPr>
          <a:xfrm>
            <a:off x="5891687" y="2933122"/>
            <a:ext cx="2175838" cy="24607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 err="1">
                <a:latin typeface="+mn-ea"/>
                <a:cs typeface="Arial" pitchFamily="34" charset="0"/>
              </a:rPr>
              <a:t>원발계획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과수산업발전계획 </a:t>
            </a:r>
            <a:r>
              <a:rPr lang="ko-KR" altLang="en-US" sz="11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일괄</a:t>
            </a:r>
            <a:r>
              <a:rPr lang="ko-KR" altLang="en-US" sz="1100" b="1" u="sng" spc="-150" dirty="0">
                <a:highlight>
                  <a:srgbClr val="FFFF00"/>
                </a:highlight>
                <a:latin typeface="+mn-ea"/>
                <a:cs typeface="Arial" pitchFamily="34" charset="0"/>
              </a:rPr>
              <a:t> 수립</a:t>
            </a:r>
            <a:endParaRPr lang="en-US" altLang="ko-KR" sz="1100" b="1" u="sng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00" name="더하기 기호 99">
            <a:extLst>
              <a:ext uri="{FF2B5EF4-FFF2-40B4-BE49-F238E27FC236}">
                <a16:creationId xmlns:a16="http://schemas.microsoft.com/office/drawing/2014/main" id="{7218CD89-0C52-7BBB-2473-6C5808B697FA}"/>
              </a:ext>
            </a:extLst>
          </p:cNvPr>
          <p:cNvSpPr/>
          <p:nvPr/>
        </p:nvSpPr>
        <p:spPr>
          <a:xfrm>
            <a:off x="7131124" y="2264075"/>
            <a:ext cx="324000" cy="324000"/>
          </a:xfrm>
          <a:prstGeom prst="mathPlus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3" name="연결선: 꺾임 102">
            <a:extLst>
              <a:ext uri="{FF2B5EF4-FFF2-40B4-BE49-F238E27FC236}">
                <a16:creationId xmlns:a16="http://schemas.microsoft.com/office/drawing/2014/main" id="{09CAE6E8-0443-15CA-0192-1A38EEADB19A}"/>
              </a:ext>
            </a:extLst>
          </p:cNvPr>
          <p:cNvCxnSpPr>
            <a:cxnSpLocks/>
            <a:stCxn id="74" idx="2"/>
            <a:endCxn id="101" idx="3"/>
          </p:cNvCxnSpPr>
          <p:nvPr/>
        </p:nvCxnSpPr>
        <p:spPr>
          <a:xfrm rot="10800000" flipV="1">
            <a:off x="5968718" y="3911832"/>
            <a:ext cx="330090" cy="876301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화살표: 오른쪽 113">
            <a:extLst>
              <a:ext uri="{FF2B5EF4-FFF2-40B4-BE49-F238E27FC236}">
                <a16:creationId xmlns:a16="http://schemas.microsoft.com/office/drawing/2014/main" id="{A9E8A543-694D-A76C-BACB-9CE9581BC848}"/>
              </a:ext>
            </a:extLst>
          </p:cNvPr>
          <p:cNvSpPr/>
          <p:nvPr/>
        </p:nvSpPr>
        <p:spPr>
          <a:xfrm rot="10800000">
            <a:off x="7017839" y="3773686"/>
            <a:ext cx="230461" cy="30122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115" name="연결선: 꺾임 114">
            <a:extLst>
              <a:ext uri="{FF2B5EF4-FFF2-40B4-BE49-F238E27FC236}">
                <a16:creationId xmlns:a16="http://schemas.microsoft.com/office/drawing/2014/main" id="{9A856D6C-F34B-6551-9EF3-6D72A7D9D681}"/>
              </a:ext>
            </a:extLst>
          </p:cNvPr>
          <p:cNvCxnSpPr>
            <a:cxnSpLocks/>
            <a:stCxn id="74" idx="4"/>
            <a:endCxn id="82" idx="2"/>
          </p:cNvCxnSpPr>
          <p:nvPr/>
        </p:nvCxnSpPr>
        <p:spPr>
          <a:xfrm rot="16200000" flipH="1">
            <a:off x="7752533" y="3089713"/>
            <a:ext cx="30419" cy="2306263"/>
          </a:xfrm>
          <a:prstGeom prst="bentConnector3">
            <a:avLst>
              <a:gd name="adj1" fmla="val 1182442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연결선: 꺾임 115">
            <a:extLst>
              <a:ext uri="{FF2B5EF4-FFF2-40B4-BE49-F238E27FC236}">
                <a16:creationId xmlns:a16="http://schemas.microsoft.com/office/drawing/2014/main" id="{48E1CAC2-533F-BA26-F2B1-67FF6F1ECA52}"/>
              </a:ext>
            </a:extLst>
          </p:cNvPr>
          <p:cNvCxnSpPr>
            <a:cxnSpLocks/>
            <a:stCxn id="74" idx="4"/>
            <a:endCxn id="82" idx="2"/>
          </p:cNvCxnSpPr>
          <p:nvPr/>
        </p:nvCxnSpPr>
        <p:spPr>
          <a:xfrm rot="16200000" flipH="1">
            <a:off x="7752533" y="3089713"/>
            <a:ext cx="30419" cy="2306263"/>
          </a:xfrm>
          <a:prstGeom prst="bentConnector3">
            <a:avLst>
              <a:gd name="adj1" fmla="val 2368303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모서리가 둥근 직사각형 16">
            <a:extLst>
              <a:ext uri="{FF2B5EF4-FFF2-40B4-BE49-F238E27FC236}">
                <a16:creationId xmlns:a16="http://schemas.microsoft.com/office/drawing/2014/main" id="{B425EFB0-9F57-6982-A4F1-40084A034058}"/>
              </a:ext>
            </a:extLst>
          </p:cNvPr>
          <p:cNvSpPr/>
          <p:nvPr/>
        </p:nvSpPr>
        <p:spPr>
          <a:xfrm>
            <a:off x="6959753" y="4464088"/>
            <a:ext cx="1598536" cy="24607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우수 지자체 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포상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벤치마킹</a:t>
            </a:r>
            <a:endParaRPr lang="en-US" altLang="ko-KR" sz="1100" b="1" spc="-150" dirty="0">
              <a:latin typeface="+mn-ea"/>
              <a:cs typeface="Arial" pitchFamily="34" charset="0"/>
            </a:endParaRPr>
          </a:p>
        </p:txBody>
      </p:sp>
      <p:sp>
        <p:nvSpPr>
          <p:cNvPr id="118" name="모서리가 둥근 직사각형 16">
            <a:extLst>
              <a:ext uri="{FF2B5EF4-FFF2-40B4-BE49-F238E27FC236}">
                <a16:creationId xmlns:a16="http://schemas.microsoft.com/office/drawing/2014/main" id="{0288CDF2-3F18-62C1-6875-FF95F15E9427}"/>
              </a:ext>
            </a:extLst>
          </p:cNvPr>
          <p:cNvSpPr/>
          <p:nvPr/>
        </p:nvSpPr>
        <p:spPr>
          <a:xfrm>
            <a:off x="6851416" y="4825947"/>
            <a:ext cx="1815210" cy="24607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미흡 지자체 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계획보완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승인취소</a:t>
            </a:r>
            <a:endParaRPr lang="en-US" altLang="ko-KR" sz="1100" b="1" spc="-150" dirty="0">
              <a:latin typeface="+mn-ea"/>
              <a:cs typeface="Arial" pitchFamily="34" charset="0"/>
            </a:endParaRPr>
          </a:p>
        </p:txBody>
      </p:sp>
      <p:sp>
        <p:nvSpPr>
          <p:cNvPr id="127" name="모서리가 둥근 직사각형 27">
            <a:extLst>
              <a:ext uri="{FF2B5EF4-FFF2-40B4-BE49-F238E27FC236}">
                <a16:creationId xmlns:a16="http://schemas.microsoft.com/office/drawing/2014/main" id="{2C87C7A3-A0AD-383C-E781-7D50DE6EB72A}"/>
              </a:ext>
            </a:extLst>
          </p:cNvPr>
          <p:cNvSpPr/>
          <p:nvPr/>
        </p:nvSpPr>
        <p:spPr>
          <a:xfrm>
            <a:off x="4925159" y="3875187"/>
            <a:ext cx="613697" cy="165949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매년</a:t>
            </a:r>
          </a:p>
        </p:txBody>
      </p:sp>
      <p:sp>
        <p:nvSpPr>
          <p:cNvPr id="129" name="모서리가 둥근 직사각형 27">
            <a:extLst>
              <a:ext uri="{FF2B5EF4-FFF2-40B4-BE49-F238E27FC236}">
                <a16:creationId xmlns:a16="http://schemas.microsoft.com/office/drawing/2014/main" id="{F9522910-82AD-E545-06F6-5257C74B09E8}"/>
              </a:ext>
            </a:extLst>
          </p:cNvPr>
          <p:cNvSpPr/>
          <p:nvPr/>
        </p:nvSpPr>
        <p:spPr>
          <a:xfrm>
            <a:off x="4925159" y="3356992"/>
            <a:ext cx="613697" cy="165949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000" b="1" spc="-150" dirty="0">
                <a:solidFill>
                  <a:schemeClr val="bg1"/>
                </a:solidFill>
              </a:rPr>
              <a:t>5</a:t>
            </a:r>
            <a:r>
              <a:rPr lang="ko-KR" altLang="en-US" sz="1000" b="1" spc="-150" dirty="0">
                <a:solidFill>
                  <a:schemeClr val="bg1"/>
                </a:solidFill>
              </a:rPr>
              <a:t>년 단위</a:t>
            </a:r>
          </a:p>
        </p:txBody>
      </p:sp>
      <p:sp>
        <p:nvSpPr>
          <p:cNvPr id="130" name="모서리가 둥근 직사각형 27">
            <a:extLst>
              <a:ext uri="{FF2B5EF4-FFF2-40B4-BE49-F238E27FC236}">
                <a16:creationId xmlns:a16="http://schemas.microsoft.com/office/drawing/2014/main" id="{7D7452FB-9810-56BC-0BEF-C6B1319E5CBA}"/>
              </a:ext>
            </a:extLst>
          </p:cNvPr>
          <p:cNvSpPr/>
          <p:nvPr/>
        </p:nvSpPr>
        <p:spPr>
          <a:xfrm>
            <a:off x="456749" y="3365500"/>
            <a:ext cx="613697" cy="165949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000" b="1" spc="-150" dirty="0">
                <a:solidFill>
                  <a:schemeClr val="bg1"/>
                </a:solidFill>
              </a:rPr>
              <a:t>5</a:t>
            </a:r>
            <a:r>
              <a:rPr lang="ko-KR" altLang="en-US" sz="1000" b="1" spc="-150" dirty="0">
                <a:solidFill>
                  <a:schemeClr val="bg1"/>
                </a:solidFill>
              </a:rPr>
              <a:t>년 단위</a:t>
            </a:r>
          </a:p>
        </p:txBody>
      </p:sp>
      <p:sp>
        <p:nvSpPr>
          <p:cNvPr id="134" name="모서리가 둥근 직사각형 27">
            <a:extLst>
              <a:ext uri="{FF2B5EF4-FFF2-40B4-BE49-F238E27FC236}">
                <a16:creationId xmlns:a16="http://schemas.microsoft.com/office/drawing/2014/main" id="{7DC47E24-0592-E6AB-9381-2ED263EEE8C4}"/>
              </a:ext>
            </a:extLst>
          </p:cNvPr>
          <p:cNvSpPr/>
          <p:nvPr/>
        </p:nvSpPr>
        <p:spPr>
          <a:xfrm>
            <a:off x="465315" y="3852542"/>
            <a:ext cx="613697" cy="165949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매년</a:t>
            </a:r>
          </a:p>
        </p:txBody>
      </p:sp>
      <p:sp>
        <p:nvSpPr>
          <p:cNvPr id="135" name="사각형: 둥근 모서리 134">
            <a:extLst>
              <a:ext uri="{FF2B5EF4-FFF2-40B4-BE49-F238E27FC236}">
                <a16:creationId xmlns:a16="http://schemas.microsoft.com/office/drawing/2014/main" id="{1855B397-1231-7CA2-E7C6-C0F362B22690}"/>
              </a:ext>
            </a:extLst>
          </p:cNvPr>
          <p:cNvSpPr/>
          <p:nvPr/>
        </p:nvSpPr>
        <p:spPr>
          <a:xfrm>
            <a:off x="715066" y="5622436"/>
            <a:ext cx="170406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36" name="모서리가 둥근 직사각형 16">
            <a:extLst>
              <a:ext uri="{FF2B5EF4-FFF2-40B4-BE49-F238E27FC236}">
                <a16:creationId xmlns:a16="http://schemas.microsoft.com/office/drawing/2014/main" id="{726CE8E5-81CF-A641-248B-2BCB9F68ABC1}"/>
              </a:ext>
            </a:extLst>
          </p:cNvPr>
          <p:cNvSpPr/>
          <p:nvPr/>
        </p:nvSpPr>
        <p:spPr>
          <a:xfrm>
            <a:off x="1116652" y="5664396"/>
            <a:ext cx="136780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ko-KR" altLang="en-US" sz="1300" b="1" spc="-150" dirty="0">
                <a:solidFill>
                  <a:schemeClr val="bg1">
                    <a:lumMod val="65000"/>
                  </a:schemeClr>
                </a:solidFill>
                <a:latin typeface="+mn-ea"/>
                <a:cs typeface="Arial" pitchFamily="34" charset="0"/>
              </a:rPr>
              <a:t>산지유통종합평가 </a:t>
            </a:r>
            <a:endParaRPr lang="en-US" altLang="ko-KR" sz="1300" b="1" spc="-150" dirty="0">
              <a:solidFill>
                <a:schemeClr val="bg1">
                  <a:lumMod val="6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137" name="Freeform 11">
            <a:extLst>
              <a:ext uri="{FF2B5EF4-FFF2-40B4-BE49-F238E27FC236}">
                <a16:creationId xmlns:a16="http://schemas.microsoft.com/office/drawing/2014/main" id="{AAA43C15-E3E8-78DC-5AF5-4C1B4F46C114}"/>
              </a:ext>
            </a:extLst>
          </p:cNvPr>
          <p:cNvSpPr>
            <a:spLocks noEditPoints="1"/>
          </p:cNvSpPr>
          <p:nvPr/>
        </p:nvSpPr>
        <p:spPr bwMode="auto">
          <a:xfrm>
            <a:off x="813897" y="5689547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id="{67B6F38B-065D-E510-E1C3-9D6D045C8DD6}"/>
              </a:ext>
            </a:extLst>
          </p:cNvPr>
          <p:cNvSpPr/>
          <p:nvPr/>
        </p:nvSpPr>
        <p:spPr>
          <a:xfrm>
            <a:off x="6148311" y="5382161"/>
            <a:ext cx="1704067" cy="306069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39" name="모서리가 둥근 직사각형 16">
            <a:extLst>
              <a:ext uri="{FF2B5EF4-FFF2-40B4-BE49-F238E27FC236}">
                <a16:creationId xmlns:a16="http://schemas.microsoft.com/office/drawing/2014/main" id="{4445A3AF-A94B-12DE-E0C7-8E086B5C49C4}"/>
              </a:ext>
            </a:extLst>
          </p:cNvPr>
          <p:cNvSpPr/>
          <p:nvPr/>
        </p:nvSpPr>
        <p:spPr>
          <a:xfrm>
            <a:off x="6309812" y="5403312"/>
            <a:ext cx="1367805" cy="2610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생산유통혁신조직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(1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형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141" name="사각형: 둥근 모서리 140">
            <a:extLst>
              <a:ext uri="{FF2B5EF4-FFF2-40B4-BE49-F238E27FC236}">
                <a16:creationId xmlns:a16="http://schemas.microsoft.com/office/drawing/2014/main" id="{43104B89-4F92-5227-D522-F256F75F831E}"/>
              </a:ext>
            </a:extLst>
          </p:cNvPr>
          <p:cNvSpPr/>
          <p:nvPr/>
        </p:nvSpPr>
        <p:spPr>
          <a:xfrm>
            <a:off x="2695113" y="5622436"/>
            <a:ext cx="1704067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42" name="모서리가 둥근 직사각형 16">
            <a:extLst>
              <a:ext uri="{FF2B5EF4-FFF2-40B4-BE49-F238E27FC236}">
                <a16:creationId xmlns:a16="http://schemas.microsoft.com/office/drawing/2014/main" id="{D2B0C557-6182-C9B6-A1C2-201302B9B858}"/>
              </a:ext>
            </a:extLst>
          </p:cNvPr>
          <p:cNvSpPr/>
          <p:nvPr/>
        </p:nvSpPr>
        <p:spPr>
          <a:xfrm>
            <a:off x="3096699" y="5664396"/>
            <a:ext cx="136780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defRPr/>
            </a:pPr>
            <a:r>
              <a:rPr lang="en-US" altLang="ko-KR" sz="1300" b="1" spc="-150" dirty="0">
                <a:solidFill>
                  <a:schemeClr val="bg1">
                    <a:lumMod val="65000"/>
                  </a:schemeClr>
                </a:solidFill>
                <a:latin typeface="+mn-ea"/>
                <a:cs typeface="Arial" pitchFamily="34" charset="0"/>
              </a:rPr>
              <a:t>APC</a:t>
            </a:r>
            <a:r>
              <a:rPr lang="ko-KR" altLang="en-US" sz="1300" b="1" spc="-150" dirty="0">
                <a:solidFill>
                  <a:schemeClr val="bg1">
                    <a:lumMod val="65000"/>
                  </a:schemeClr>
                </a:solidFill>
                <a:latin typeface="+mn-ea"/>
                <a:cs typeface="Arial" pitchFamily="34" charset="0"/>
              </a:rPr>
              <a:t>경영평가 </a:t>
            </a:r>
            <a:endParaRPr lang="en-US" altLang="ko-KR" sz="1300" b="1" spc="-150" dirty="0">
              <a:solidFill>
                <a:schemeClr val="bg1">
                  <a:lumMod val="6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143" name="Freeform 11">
            <a:extLst>
              <a:ext uri="{FF2B5EF4-FFF2-40B4-BE49-F238E27FC236}">
                <a16:creationId xmlns:a16="http://schemas.microsoft.com/office/drawing/2014/main" id="{A95039B5-D164-76DE-7813-10C5355D7D00}"/>
              </a:ext>
            </a:extLst>
          </p:cNvPr>
          <p:cNvSpPr>
            <a:spLocks noEditPoints="1"/>
          </p:cNvSpPr>
          <p:nvPr/>
        </p:nvSpPr>
        <p:spPr bwMode="auto">
          <a:xfrm>
            <a:off x="2793944" y="5689547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57575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cxnSp>
        <p:nvCxnSpPr>
          <p:cNvPr id="160" name="연결선: 꺾임 159">
            <a:extLst>
              <a:ext uri="{FF2B5EF4-FFF2-40B4-BE49-F238E27FC236}">
                <a16:creationId xmlns:a16="http://schemas.microsoft.com/office/drawing/2014/main" id="{758EDF5B-ADDE-49FC-D1EA-787EFCAECDCA}"/>
              </a:ext>
            </a:extLst>
          </p:cNvPr>
          <p:cNvCxnSpPr>
            <a:cxnSpLocks/>
            <a:stCxn id="141" idx="0"/>
            <a:endCxn id="23" idx="2"/>
          </p:cNvCxnSpPr>
          <p:nvPr/>
        </p:nvCxnSpPr>
        <p:spPr>
          <a:xfrm rot="5400000" flipH="1" flipV="1">
            <a:off x="3089838" y="4715365"/>
            <a:ext cx="1364381" cy="449762"/>
          </a:xfrm>
          <a:prstGeom prst="bentConnector3">
            <a:avLst>
              <a:gd name="adj1" fmla="val 41391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16">
            <a:extLst>
              <a:ext uri="{FF2B5EF4-FFF2-40B4-BE49-F238E27FC236}">
                <a16:creationId xmlns:a16="http://schemas.microsoft.com/office/drawing/2014/main" id="{3727CF5C-52AB-3389-EC5A-507665DA8B06}"/>
              </a:ext>
            </a:extLst>
          </p:cNvPr>
          <p:cNvSpPr/>
          <p:nvPr/>
        </p:nvSpPr>
        <p:spPr>
          <a:xfrm>
            <a:off x="2159585" y="4852381"/>
            <a:ext cx="1656185" cy="43699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우수조직 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인센티브 제공</a:t>
            </a:r>
            <a:endParaRPr lang="en-US" altLang="ko-KR" sz="1100" b="1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미흡조직 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: </a:t>
            </a:r>
            <a:r>
              <a:rPr lang="ko-KR" altLang="en-US" sz="1100" b="1" spc="-150" dirty="0" err="1">
                <a:latin typeface="+mn-ea"/>
                <a:cs typeface="Arial" pitchFamily="34" charset="0"/>
              </a:rPr>
              <a:t>패널티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 부과</a:t>
            </a:r>
            <a:endParaRPr lang="en-US" altLang="ko-KR" sz="1100" b="1" spc="-150" dirty="0">
              <a:latin typeface="+mn-ea"/>
              <a:cs typeface="Arial" pitchFamily="34" charset="0"/>
            </a:endParaRP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id="{3F351491-C810-8132-907F-C8074B3C9EBF}"/>
              </a:ext>
            </a:extLst>
          </p:cNvPr>
          <p:cNvSpPr/>
          <p:nvPr/>
        </p:nvSpPr>
        <p:spPr>
          <a:xfrm>
            <a:off x="6148311" y="5742307"/>
            <a:ext cx="1704067" cy="306069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71" name="모서리가 둥근 직사각형 16">
            <a:extLst>
              <a:ext uri="{FF2B5EF4-FFF2-40B4-BE49-F238E27FC236}">
                <a16:creationId xmlns:a16="http://schemas.microsoft.com/office/drawing/2014/main" id="{20AB83B5-D587-5190-37C6-C7F19FED97C3}"/>
              </a:ext>
            </a:extLst>
          </p:cNvPr>
          <p:cNvSpPr/>
          <p:nvPr/>
        </p:nvSpPr>
        <p:spPr>
          <a:xfrm>
            <a:off x="6309812" y="5763458"/>
            <a:ext cx="1367805" cy="2610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생산유통혁신조직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(2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형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)</a:t>
            </a:r>
          </a:p>
        </p:txBody>
      </p:sp>
      <p:cxnSp>
        <p:nvCxnSpPr>
          <p:cNvPr id="176" name="연결선: 꺾임 175">
            <a:extLst>
              <a:ext uri="{FF2B5EF4-FFF2-40B4-BE49-F238E27FC236}">
                <a16:creationId xmlns:a16="http://schemas.microsoft.com/office/drawing/2014/main" id="{6CEBB929-9602-239B-F8BF-CC4D2E330418}"/>
              </a:ext>
            </a:extLst>
          </p:cNvPr>
          <p:cNvCxnSpPr>
            <a:cxnSpLocks/>
            <a:endCxn id="138" idx="3"/>
          </p:cNvCxnSpPr>
          <p:nvPr/>
        </p:nvCxnSpPr>
        <p:spPr>
          <a:xfrm rot="5400000">
            <a:off x="7878631" y="4225364"/>
            <a:ext cx="1283580" cy="1336085"/>
          </a:xfrm>
          <a:prstGeom prst="bentConnector2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연결선: 꺾임 180">
            <a:extLst>
              <a:ext uri="{FF2B5EF4-FFF2-40B4-BE49-F238E27FC236}">
                <a16:creationId xmlns:a16="http://schemas.microsoft.com/office/drawing/2014/main" id="{2AF15A14-0989-5B33-2477-62443D406A8E}"/>
              </a:ext>
            </a:extLst>
          </p:cNvPr>
          <p:cNvCxnSpPr>
            <a:cxnSpLocks/>
            <a:endCxn id="170" idx="3"/>
          </p:cNvCxnSpPr>
          <p:nvPr/>
        </p:nvCxnSpPr>
        <p:spPr>
          <a:xfrm rot="5400000">
            <a:off x="7698558" y="4405437"/>
            <a:ext cx="1643726" cy="1336085"/>
          </a:xfrm>
          <a:prstGeom prst="bentConnector2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사각형: 둥근 모서리 167">
            <a:extLst>
              <a:ext uri="{FF2B5EF4-FFF2-40B4-BE49-F238E27FC236}">
                <a16:creationId xmlns:a16="http://schemas.microsoft.com/office/drawing/2014/main" id="{08D2AD7D-64F1-B82C-C6E4-B016A387E4FF}"/>
              </a:ext>
            </a:extLst>
          </p:cNvPr>
          <p:cNvSpPr/>
          <p:nvPr/>
        </p:nvSpPr>
        <p:spPr>
          <a:xfrm>
            <a:off x="8067100" y="5382161"/>
            <a:ext cx="959688" cy="306070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69" name="모서리가 둥근 직사각형 16">
            <a:extLst>
              <a:ext uri="{FF2B5EF4-FFF2-40B4-BE49-F238E27FC236}">
                <a16:creationId xmlns:a16="http://schemas.microsoft.com/office/drawing/2014/main" id="{4B153C23-09D5-019F-7736-BC6B6501673D}"/>
              </a:ext>
            </a:extLst>
          </p:cNvPr>
          <p:cNvSpPr/>
          <p:nvPr/>
        </p:nvSpPr>
        <p:spPr>
          <a:xfrm>
            <a:off x="8174209" y="5414704"/>
            <a:ext cx="721616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계획수립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(3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년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)</a:t>
            </a:r>
            <a:endParaRPr lang="en-US" altLang="ko-KR" sz="11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72" name="사각형: 둥근 모서리 171">
            <a:extLst>
              <a:ext uri="{FF2B5EF4-FFF2-40B4-BE49-F238E27FC236}">
                <a16:creationId xmlns:a16="http://schemas.microsoft.com/office/drawing/2014/main" id="{5BC7D692-1445-33E1-77DD-F506B1BB0948}"/>
              </a:ext>
            </a:extLst>
          </p:cNvPr>
          <p:cNvSpPr/>
          <p:nvPr/>
        </p:nvSpPr>
        <p:spPr>
          <a:xfrm>
            <a:off x="8067100" y="5742307"/>
            <a:ext cx="959688" cy="306070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73" name="모서리가 둥근 직사각형 16">
            <a:extLst>
              <a:ext uri="{FF2B5EF4-FFF2-40B4-BE49-F238E27FC236}">
                <a16:creationId xmlns:a16="http://schemas.microsoft.com/office/drawing/2014/main" id="{4ABAD677-3AAA-C001-FB8A-80FD21232F9A}"/>
              </a:ext>
            </a:extLst>
          </p:cNvPr>
          <p:cNvSpPr/>
          <p:nvPr/>
        </p:nvSpPr>
        <p:spPr>
          <a:xfrm>
            <a:off x="8174209" y="5774850"/>
            <a:ext cx="721616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계획수립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(1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년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)</a:t>
            </a:r>
            <a:endParaRPr lang="en-US" altLang="ko-KR" sz="11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cxnSp>
        <p:nvCxnSpPr>
          <p:cNvPr id="184" name="연결선: 꺾임 183">
            <a:extLst>
              <a:ext uri="{FF2B5EF4-FFF2-40B4-BE49-F238E27FC236}">
                <a16:creationId xmlns:a16="http://schemas.microsoft.com/office/drawing/2014/main" id="{18259B26-0C8F-43A5-74E4-F2529D70790A}"/>
              </a:ext>
            </a:extLst>
          </p:cNvPr>
          <p:cNvCxnSpPr>
            <a:cxnSpLocks/>
            <a:stCxn id="78" idx="2"/>
            <a:endCxn id="138" idx="1"/>
          </p:cNvCxnSpPr>
          <p:nvPr/>
        </p:nvCxnSpPr>
        <p:spPr>
          <a:xfrm rot="16200000" flipH="1">
            <a:off x="5218247" y="4605131"/>
            <a:ext cx="1199891" cy="660237"/>
          </a:xfrm>
          <a:prstGeom prst="bentConnector2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연결선: 꺾임 186">
            <a:extLst>
              <a:ext uri="{FF2B5EF4-FFF2-40B4-BE49-F238E27FC236}">
                <a16:creationId xmlns:a16="http://schemas.microsoft.com/office/drawing/2014/main" id="{8F7C7247-F5F5-FEB3-0C46-92FFCE0DA0FB}"/>
              </a:ext>
            </a:extLst>
          </p:cNvPr>
          <p:cNvCxnSpPr>
            <a:cxnSpLocks/>
            <a:stCxn id="78" idx="2"/>
            <a:endCxn id="170" idx="1"/>
          </p:cNvCxnSpPr>
          <p:nvPr/>
        </p:nvCxnSpPr>
        <p:spPr>
          <a:xfrm rot="16200000" flipH="1">
            <a:off x="5038174" y="4785204"/>
            <a:ext cx="1560037" cy="660237"/>
          </a:xfrm>
          <a:prstGeom prst="bentConnector2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328CB4C4-DEFB-27D3-AE9B-028738632287}"/>
              </a:ext>
            </a:extLst>
          </p:cNvPr>
          <p:cNvSpPr/>
          <p:nvPr/>
        </p:nvSpPr>
        <p:spPr>
          <a:xfrm>
            <a:off x="5009030" y="4635099"/>
            <a:ext cx="959688" cy="306069"/>
          </a:xfrm>
          <a:prstGeom prst="roundRect">
            <a:avLst>
              <a:gd name="adj" fmla="val 3835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02" name="모서리가 둥근 직사각형 16">
            <a:extLst>
              <a:ext uri="{FF2B5EF4-FFF2-40B4-BE49-F238E27FC236}">
                <a16:creationId xmlns:a16="http://schemas.microsoft.com/office/drawing/2014/main" id="{856F0A15-6739-9D83-B4DA-3EA15E33E6A7}"/>
              </a:ext>
            </a:extLst>
          </p:cNvPr>
          <p:cNvSpPr/>
          <p:nvPr/>
        </p:nvSpPr>
        <p:spPr>
          <a:xfrm>
            <a:off x="5116139" y="4665097"/>
            <a:ext cx="721616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 dirty="0">
                <a:latin typeface="+mn-ea"/>
                <a:cs typeface="Arial" pitchFamily="34" charset="0"/>
              </a:rPr>
              <a:t>종합평가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100" b="1" spc="-150" dirty="0">
                <a:latin typeface="+mn-ea"/>
                <a:cs typeface="Arial" pitchFamily="34" charset="0"/>
              </a:rPr>
              <a:t>자율</a:t>
            </a:r>
            <a:r>
              <a:rPr lang="en-US" altLang="ko-KR" sz="1100" b="1" spc="-150" dirty="0"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128" name="모서리가 둥근 직사각형 27">
            <a:extLst>
              <a:ext uri="{FF2B5EF4-FFF2-40B4-BE49-F238E27FC236}">
                <a16:creationId xmlns:a16="http://schemas.microsoft.com/office/drawing/2014/main" id="{8E0BCDCD-8796-5EB4-5E37-0999632D35C9}"/>
              </a:ext>
            </a:extLst>
          </p:cNvPr>
          <p:cNvSpPr/>
          <p:nvPr/>
        </p:nvSpPr>
        <p:spPr>
          <a:xfrm>
            <a:off x="4925159" y="4493662"/>
            <a:ext cx="613697" cy="165949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4</a:t>
            </a:r>
            <a:r>
              <a:rPr lang="ko-KR" altLang="en-US" sz="1000" b="1" dirty="0" err="1">
                <a:solidFill>
                  <a:schemeClr val="bg1"/>
                </a:solidFill>
              </a:rPr>
              <a:t>년차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92" name="직사각형 191">
            <a:extLst>
              <a:ext uri="{FF2B5EF4-FFF2-40B4-BE49-F238E27FC236}">
                <a16:creationId xmlns:a16="http://schemas.microsoft.com/office/drawing/2014/main" id="{2D033E36-5A45-732C-9E34-FE89309FCC14}"/>
              </a:ext>
            </a:extLst>
          </p:cNvPr>
          <p:cNvSpPr/>
          <p:nvPr/>
        </p:nvSpPr>
        <p:spPr>
          <a:xfrm>
            <a:off x="359129" y="1833174"/>
            <a:ext cx="4202425" cy="4404138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1" name="모서리가 둥근 직사각형 16">
            <a:extLst>
              <a:ext uri="{FF2B5EF4-FFF2-40B4-BE49-F238E27FC236}">
                <a16:creationId xmlns:a16="http://schemas.microsoft.com/office/drawing/2014/main" id="{379FD8CB-8162-9DF5-9F03-1353FD69B491}"/>
              </a:ext>
            </a:extLst>
          </p:cNvPr>
          <p:cNvSpPr/>
          <p:nvPr/>
        </p:nvSpPr>
        <p:spPr>
          <a:xfrm>
            <a:off x="726236" y="1724569"/>
            <a:ext cx="2328629" cy="36004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en-US" altLang="ko-KR" sz="12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200" b="1" spc="-150" dirty="0">
                <a:latin typeface="+mn-ea"/>
                <a:cs typeface="Arial" pitchFamily="34" charset="0"/>
              </a:rPr>
              <a:t>현재</a:t>
            </a:r>
            <a:r>
              <a:rPr lang="en-US" altLang="ko-KR" sz="1200" b="1" spc="-150" dirty="0">
                <a:latin typeface="+mn-ea"/>
                <a:cs typeface="Arial" pitchFamily="34" charset="0"/>
              </a:rPr>
              <a:t>)</a:t>
            </a:r>
            <a:r>
              <a:rPr lang="ko-KR" altLang="en-US" sz="1200" b="1" spc="-150" dirty="0">
                <a:latin typeface="+mn-ea"/>
                <a:cs typeface="Arial" pitchFamily="34" charset="0"/>
              </a:rPr>
              <a:t>산지유통조직</a:t>
            </a:r>
            <a:endParaRPr lang="en-US" altLang="ko-KR" sz="1200" b="1" spc="-150" dirty="0">
              <a:latin typeface="+mn-ea"/>
              <a:cs typeface="Arial" pitchFamily="34" charset="0"/>
            </a:endParaRPr>
          </a:p>
          <a:p>
            <a:pPr algn="ctr" eaLnBrk="0" hangingPunct="0">
              <a:lnSpc>
                <a:spcPts val="1700"/>
              </a:lnSpc>
              <a:defRPr/>
            </a:pPr>
            <a:r>
              <a:rPr lang="en-US" altLang="ko-KR" sz="1200" b="1" spc="-150" dirty="0">
                <a:latin typeface="+mn-ea"/>
                <a:cs typeface="Arial" pitchFamily="34" charset="0"/>
              </a:rPr>
              <a:t>`18~`22</a:t>
            </a:r>
            <a:r>
              <a:rPr lang="ko-KR" altLang="en-US" sz="1200" b="1" spc="-150" dirty="0">
                <a:latin typeface="+mn-ea"/>
                <a:cs typeface="Arial" pitchFamily="34" charset="0"/>
              </a:rPr>
              <a:t>년</a:t>
            </a:r>
            <a:endParaRPr lang="en-US" altLang="ko-KR" sz="1200" b="1" spc="-150" dirty="0">
              <a:latin typeface="+mn-ea"/>
              <a:cs typeface="Arial" pitchFamily="34" charset="0"/>
            </a:endParaRPr>
          </a:p>
        </p:txBody>
      </p:sp>
      <p:sp>
        <p:nvSpPr>
          <p:cNvPr id="193" name="직사각형 192">
            <a:extLst>
              <a:ext uri="{FF2B5EF4-FFF2-40B4-BE49-F238E27FC236}">
                <a16:creationId xmlns:a16="http://schemas.microsoft.com/office/drawing/2014/main" id="{F4FC75AD-E785-0493-1403-09A55AF94C1A}"/>
              </a:ext>
            </a:extLst>
          </p:cNvPr>
          <p:cNvSpPr/>
          <p:nvPr/>
        </p:nvSpPr>
        <p:spPr>
          <a:xfrm>
            <a:off x="4764300" y="1833174"/>
            <a:ext cx="4782571" cy="4404138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4" name="화살표: 오른쪽 193">
            <a:extLst>
              <a:ext uri="{FF2B5EF4-FFF2-40B4-BE49-F238E27FC236}">
                <a16:creationId xmlns:a16="http://schemas.microsoft.com/office/drawing/2014/main" id="{084F944A-F3B0-F95C-13C6-52186281D8AB}"/>
              </a:ext>
            </a:extLst>
          </p:cNvPr>
          <p:cNvSpPr/>
          <p:nvPr/>
        </p:nvSpPr>
        <p:spPr>
          <a:xfrm>
            <a:off x="4565967" y="3768141"/>
            <a:ext cx="277939" cy="39209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449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원예산업발전계획 핵심사항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54361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207781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주요 정책목표</a:t>
            </a:r>
            <a:endParaRPr lang="en-US" altLang="ko-KR" sz="14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24753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Rectangle 30">
            <a:extLst>
              <a:ext uri="{FF2B5EF4-FFF2-40B4-BE49-F238E27FC236}">
                <a16:creationId xmlns:a16="http://schemas.microsoft.com/office/drawing/2014/main" id="{F11F77D2-C2F2-26B5-7FCC-2C4CD461C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18" y="1697895"/>
            <a:ext cx="344141" cy="3122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algn="ctr">
            <a:noFill/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-5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1</a:t>
            </a:r>
            <a:endParaRPr kumimoji="0" lang="ko-KR" altLang="en-US" sz="1600" b="1" i="0" u="none" strike="noStrike" kern="0" cap="none" spc="-5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05" name="Rectangle 30">
            <a:extLst>
              <a:ext uri="{FF2B5EF4-FFF2-40B4-BE49-F238E27FC236}">
                <a16:creationId xmlns:a16="http://schemas.microsoft.com/office/drawing/2014/main" id="{C4640B87-A131-2C83-97F8-4CEA1DC64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19" y="2040233"/>
            <a:ext cx="4413766" cy="554734"/>
          </a:xfrm>
          <a:prstGeom prst="rect">
            <a:avLst/>
          </a:prstGeom>
          <a:noFill/>
          <a:ln w="635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square" rIns="0" anchor="ctr"/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전략품목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전략품종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)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 생산</a:t>
            </a:r>
            <a:endParaRPr lang="en-US" altLang="ko-KR" sz="1200" dirty="0">
              <a:solidFill>
                <a:schemeClr val="tx1"/>
              </a:solidFill>
              <a:latin typeface="+mn-ea"/>
              <a:cs typeface="KoPubWorld돋움체 Medium" panose="00000600000000000000" pitchFamily="2" charset="-127"/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>
                <a:latin typeface="+mn-ea"/>
                <a:cs typeface="KoPubWorld돋움체 Medium" panose="00000600000000000000" pitchFamily="2" charset="-127"/>
              </a:rPr>
              <a:t>전략품목 생산기반 개선</a:t>
            </a:r>
            <a:r>
              <a:rPr lang="en-US" altLang="ko-KR" sz="1200" dirty="0">
                <a:latin typeface="+mn-ea"/>
                <a:cs typeface="KoPubWorld돋움체 Medium" panose="00000600000000000000" pitchFamily="2" charset="-127"/>
              </a:rPr>
              <a:t>(</a:t>
            </a:r>
            <a:r>
              <a:rPr lang="ko-KR" altLang="en-US" sz="1200" dirty="0">
                <a:latin typeface="+mn-ea"/>
                <a:cs typeface="KoPubWorld돋움체 Medium" panose="00000600000000000000" pitchFamily="2" charset="-127"/>
              </a:rPr>
              <a:t>시설 현대화</a:t>
            </a:r>
            <a:r>
              <a:rPr lang="en-US" altLang="ko-KR" sz="1200" dirty="0">
                <a:latin typeface="+mn-ea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latin typeface="+mn-ea"/>
                <a:cs typeface="KoPubWorld돋움체 Medium" panose="00000600000000000000" pitchFamily="2" charset="-127"/>
              </a:rPr>
              <a:t>기술개선 등</a:t>
            </a:r>
            <a:r>
              <a:rPr lang="en-US" altLang="ko-KR" sz="1200" dirty="0">
                <a:latin typeface="+mn-ea"/>
                <a:cs typeface="KoPubWorld돋움체 Medium" panose="00000600000000000000" pitchFamily="2" charset="-127"/>
              </a:rPr>
              <a:t>)</a:t>
            </a:r>
            <a:r>
              <a:rPr lang="ko-KR" altLang="en-US" sz="1200" dirty="0">
                <a:latin typeface="+mn-ea"/>
                <a:cs typeface="KoPubWorld돋움체 Medium" panose="00000600000000000000" pitchFamily="2" charset="-127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107" name="모서리가 둥근 직사각형 16">
            <a:extLst>
              <a:ext uri="{FF2B5EF4-FFF2-40B4-BE49-F238E27FC236}">
                <a16:creationId xmlns:a16="http://schemas.microsoft.com/office/drawing/2014/main" id="{DDDC67A3-8D9F-5176-E7AB-34D94CB5871F}"/>
              </a:ext>
            </a:extLst>
          </p:cNvPr>
          <p:cNvSpPr/>
          <p:nvPr/>
        </p:nvSpPr>
        <p:spPr>
          <a:xfrm>
            <a:off x="823377" y="1697895"/>
            <a:ext cx="3672408" cy="322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lnSpc>
                <a:spcPts val="1700"/>
              </a:lnSpc>
              <a:defRPr/>
            </a:pPr>
            <a:r>
              <a:rPr lang="ko-KR" altLang="en-US" sz="1400" b="1" spc="-50" dirty="0">
                <a:latin typeface="+mn-ea"/>
                <a:cs typeface="Arial" pitchFamily="34" charset="0"/>
              </a:rPr>
              <a:t>전략품목</a:t>
            </a:r>
            <a:r>
              <a:rPr lang="en-US" altLang="ko-KR" sz="1400" b="1" spc="-50" dirty="0">
                <a:latin typeface="+mn-ea"/>
                <a:cs typeface="Arial" pitchFamily="34" charset="0"/>
              </a:rPr>
              <a:t>(</a:t>
            </a:r>
            <a:r>
              <a:rPr lang="ko-KR" altLang="en-US" sz="1400" b="1" spc="-50" dirty="0">
                <a:latin typeface="+mn-ea"/>
                <a:cs typeface="Arial" pitchFamily="34" charset="0"/>
              </a:rPr>
              <a:t>품종</a:t>
            </a:r>
            <a:r>
              <a:rPr lang="en-US" altLang="ko-KR" sz="1400" b="1" spc="-50" dirty="0">
                <a:latin typeface="+mn-ea"/>
                <a:cs typeface="Arial" pitchFamily="34" charset="0"/>
              </a:rPr>
              <a:t>)</a:t>
            </a:r>
            <a:r>
              <a:rPr lang="ko-KR" altLang="en-US" sz="1400" b="1" spc="-50" dirty="0">
                <a:latin typeface="+mn-ea"/>
                <a:cs typeface="Arial" pitchFamily="34" charset="0"/>
              </a:rPr>
              <a:t>의 생산계획 수립 및 생산 기반 개선</a:t>
            </a:r>
            <a:endParaRPr lang="en-US" altLang="ko-KR" sz="1400" b="1" spc="-50" dirty="0">
              <a:latin typeface="+mn-ea"/>
              <a:cs typeface="Arial" pitchFamily="34" charset="0"/>
            </a:endParaRPr>
          </a:p>
        </p:txBody>
      </p:sp>
      <p:sp>
        <p:nvSpPr>
          <p:cNvPr id="108" name="Rectangle 30">
            <a:extLst>
              <a:ext uri="{FF2B5EF4-FFF2-40B4-BE49-F238E27FC236}">
                <a16:creationId xmlns:a16="http://schemas.microsoft.com/office/drawing/2014/main" id="{C0412F77-EA69-E15A-2154-AD7ED1DF6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798" y="2648087"/>
            <a:ext cx="344141" cy="3122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algn="ctr">
            <a:noFill/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-5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2</a:t>
            </a:r>
            <a:endParaRPr kumimoji="0" lang="ko-KR" altLang="en-US" sz="1600" b="1" i="0" u="none" strike="noStrike" kern="0" cap="none" spc="-5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09" name="Rectangle 30">
            <a:extLst>
              <a:ext uri="{FF2B5EF4-FFF2-40B4-BE49-F238E27FC236}">
                <a16:creationId xmlns:a16="http://schemas.microsoft.com/office/drawing/2014/main" id="{64ED406E-F9BD-F7F8-59CB-9163DDF5B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799" y="2990425"/>
            <a:ext cx="4413766" cy="554734"/>
          </a:xfrm>
          <a:prstGeom prst="rect">
            <a:avLst/>
          </a:prstGeom>
          <a:noFill/>
          <a:ln w="635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square" rIns="0" anchor="ctr"/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생산조직 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전속출하체계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생산량 전량출하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) 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구축</a:t>
            </a:r>
            <a:endParaRPr lang="en-US" altLang="ko-KR" sz="1200" dirty="0">
              <a:latin typeface="+mn-ea"/>
              <a:cs typeface="KoPubWorld돋움체 Medium" panose="00000600000000000000" pitchFamily="2" charset="-127"/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생산유통혁신조직 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: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 전략품목 기반 통합마케팅 체계 전환 </a:t>
            </a:r>
            <a:endParaRPr lang="en-US" altLang="ko-KR" sz="1200" dirty="0">
              <a:solidFill>
                <a:schemeClr val="tx1"/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110" name="모서리가 둥근 직사각형 16">
            <a:extLst>
              <a:ext uri="{FF2B5EF4-FFF2-40B4-BE49-F238E27FC236}">
                <a16:creationId xmlns:a16="http://schemas.microsoft.com/office/drawing/2014/main" id="{D1B7C41B-FC45-D8E6-63AE-1DC247666E9F}"/>
              </a:ext>
            </a:extLst>
          </p:cNvPr>
          <p:cNvSpPr/>
          <p:nvPr/>
        </p:nvSpPr>
        <p:spPr>
          <a:xfrm>
            <a:off x="812957" y="2648087"/>
            <a:ext cx="3672408" cy="322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lnSpc>
                <a:spcPts val="1700"/>
              </a:lnSpc>
              <a:defRPr/>
            </a:pPr>
            <a:r>
              <a:rPr lang="ko-KR" altLang="en-US" sz="1400" b="1" spc="-50" dirty="0">
                <a:latin typeface="+mn-ea"/>
                <a:cs typeface="Arial" pitchFamily="34" charset="0"/>
              </a:rPr>
              <a:t>전략품목 생산조직 및 유통조직 육성</a:t>
            </a:r>
            <a:endParaRPr lang="en-US" altLang="ko-KR" sz="1400" b="1" spc="-50" dirty="0">
              <a:latin typeface="+mn-ea"/>
              <a:cs typeface="Arial" pitchFamily="34" charset="0"/>
            </a:endParaRPr>
          </a:p>
        </p:txBody>
      </p:sp>
      <p:sp>
        <p:nvSpPr>
          <p:cNvPr id="111" name="Rectangle 30">
            <a:extLst>
              <a:ext uri="{FF2B5EF4-FFF2-40B4-BE49-F238E27FC236}">
                <a16:creationId xmlns:a16="http://schemas.microsoft.com/office/drawing/2014/main" id="{6E8E0E17-7858-66FC-15D6-ADC889A7B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798" y="3611468"/>
            <a:ext cx="344141" cy="3122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algn="ctr">
            <a:noFill/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-5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3</a:t>
            </a:r>
            <a:endParaRPr kumimoji="0" lang="ko-KR" altLang="en-US" sz="1600" b="1" i="0" u="none" strike="noStrike" kern="0" cap="none" spc="-5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12" name="Rectangle 30">
            <a:extLst>
              <a:ext uri="{FF2B5EF4-FFF2-40B4-BE49-F238E27FC236}">
                <a16:creationId xmlns:a16="http://schemas.microsoft.com/office/drawing/2014/main" id="{5A939841-5118-F0C4-E470-BCAC55488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799" y="3949834"/>
            <a:ext cx="4413766" cy="554734"/>
          </a:xfrm>
          <a:prstGeom prst="rect">
            <a:avLst/>
          </a:prstGeom>
          <a:noFill/>
          <a:ln w="635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square" rIns="0" anchor="ctr"/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생산부문 미래혁신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스마트 농장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생산현황 정보화 등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)</a:t>
            </a: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산지유통체계 미래혁신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스마트 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APC 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구축 등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)</a:t>
            </a:r>
          </a:p>
        </p:txBody>
      </p:sp>
      <p:sp>
        <p:nvSpPr>
          <p:cNvPr id="113" name="모서리가 둥근 직사각형 16">
            <a:extLst>
              <a:ext uri="{FF2B5EF4-FFF2-40B4-BE49-F238E27FC236}">
                <a16:creationId xmlns:a16="http://schemas.microsoft.com/office/drawing/2014/main" id="{DB592194-C944-05C8-CCBA-AB60F74A6AA5}"/>
              </a:ext>
            </a:extLst>
          </p:cNvPr>
          <p:cNvSpPr/>
          <p:nvPr/>
        </p:nvSpPr>
        <p:spPr>
          <a:xfrm>
            <a:off x="812957" y="3611468"/>
            <a:ext cx="3672408" cy="322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lnSpc>
                <a:spcPts val="1700"/>
              </a:lnSpc>
              <a:defRPr/>
            </a:pPr>
            <a:r>
              <a:rPr lang="ko-KR" altLang="en-US" sz="1400" b="1" spc="-50" dirty="0">
                <a:latin typeface="+mn-ea"/>
                <a:cs typeface="Arial" pitchFamily="34" charset="0"/>
              </a:rPr>
              <a:t>생산</a:t>
            </a:r>
            <a:r>
              <a:rPr lang="en-US" altLang="ko-KR" sz="1400" b="1" spc="-50" dirty="0">
                <a:latin typeface="+mn-ea"/>
                <a:cs typeface="Arial" pitchFamily="34" charset="0"/>
              </a:rPr>
              <a:t>/</a:t>
            </a:r>
            <a:r>
              <a:rPr lang="ko-KR" altLang="en-US" sz="1400" b="1" spc="-50" dirty="0">
                <a:latin typeface="+mn-ea"/>
                <a:cs typeface="Arial" pitchFamily="34" charset="0"/>
              </a:rPr>
              <a:t>산지유통 스마트화 추진</a:t>
            </a:r>
            <a:endParaRPr lang="en-US" altLang="ko-KR" sz="1400" b="1" spc="-50" dirty="0">
              <a:latin typeface="+mn-ea"/>
              <a:cs typeface="Arial" pitchFamily="34" charset="0"/>
            </a:endParaRPr>
          </a:p>
        </p:txBody>
      </p:sp>
      <p:sp>
        <p:nvSpPr>
          <p:cNvPr id="122" name="Rectangle 30">
            <a:extLst>
              <a:ext uri="{FF2B5EF4-FFF2-40B4-BE49-F238E27FC236}">
                <a16:creationId xmlns:a16="http://schemas.microsoft.com/office/drawing/2014/main" id="{14A54201-C80A-987E-4349-61002C6E6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829" y="4572500"/>
            <a:ext cx="344141" cy="3122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algn="ctr">
            <a:noFill/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-5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4</a:t>
            </a:r>
            <a:endParaRPr kumimoji="0" lang="ko-KR" altLang="en-US" sz="1600" b="1" i="0" u="none" strike="noStrike" kern="0" cap="none" spc="-5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23" name="Rectangle 30">
            <a:extLst>
              <a:ext uri="{FF2B5EF4-FFF2-40B4-BE49-F238E27FC236}">
                <a16:creationId xmlns:a16="http://schemas.microsoft.com/office/drawing/2014/main" id="{B85FF178-753A-50F5-25FA-1B22A4B1A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830" y="4910866"/>
            <a:ext cx="4413766" cy="322171"/>
          </a:xfrm>
          <a:prstGeom prst="rect">
            <a:avLst/>
          </a:prstGeom>
          <a:noFill/>
          <a:ln w="635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square" rIns="0" anchor="ctr"/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환경친화적 영농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에너지 절감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탄소배출 축소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폐기물 축소</a:t>
            </a:r>
            <a:endParaRPr lang="en-US" altLang="ko-KR" sz="1200" dirty="0">
              <a:solidFill>
                <a:schemeClr val="tx1"/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124" name="모서리가 둥근 직사각형 16">
            <a:extLst>
              <a:ext uri="{FF2B5EF4-FFF2-40B4-BE49-F238E27FC236}">
                <a16:creationId xmlns:a16="http://schemas.microsoft.com/office/drawing/2014/main" id="{8D6722F3-67AE-21D0-43F1-98A733353A8A}"/>
              </a:ext>
            </a:extLst>
          </p:cNvPr>
          <p:cNvSpPr/>
          <p:nvPr/>
        </p:nvSpPr>
        <p:spPr>
          <a:xfrm>
            <a:off x="814988" y="4572500"/>
            <a:ext cx="3672408" cy="322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lnSpc>
                <a:spcPts val="1700"/>
              </a:lnSpc>
              <a:defRPr/>
            </a:pPr>
            <a:r>
              <a:rPr lang="ko-KR" altLang="en-US" sz="1400" b="1" spc="-50" dirty="0">
                <a:latin typeface="+mn-ea"/>
                <a:cs typeface="Arial" pitchFamily="34" charset="0"/>
              </a:rPr>
              <a:t>지속가능한 원예산업발전 추진</a:t>
            </a:r>
            <a:endParaRPr lang="en-US" altLang="ko-KR" sz="1400" b="1" spc="-50" dirty="0">
              <a:latin typeface="+mn-ea"/>
              <a:cs typeface="Arial" pitchFamily="34" charset="0"/>
            </a:endParaRPr>
          </a:p>
        </p:txBody>
      </p:sp>
      <p:sp>
        <p:nvSpPr>
          <p:cNvPr id="125" name="Rectangle 30">
            <a:extLst>
              <a:ext uri="{FF2B5EF4-FFF2-40B4-BE49-F238E27FC236}">
                <a16:creationId xmlns:a16="http://schemas.microsoft.com/office/drawing/2014/main" id="{1AE707C9-FC69-C914-F6E4-2A4042980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489" y="5325469"/>
            <a:ext cx="344141" cy="3122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algn="ctr">
            <a:noFill/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-5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5</a:t>
            </a:r>
            <a:endParaRPr kumimoji="0" lang="ko-KR" altLang="en-US" sz="1600" b="1" i="0" u="none" strike="noStrike" kern="0" cap="none" spc="-5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26" name="Rectangle 30">
            <a:extLst>
              <a:ext uri="{FF2B5EF4-FFF2-40B4-BE49-F238E27FC236}">
                <a16:creationId xmlns:a16="http://schemas.microsoft.com/office/drawing/2014/main" id="{458F8C72-281C-6994-87B6-EAB74B7A3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490" y="5667807"/>
            <a:ext cx="4413766" cy="554734"/>
          </a:xfrm>
          <a:prstGeom prst="rect">
            <a:avLst/>
          </a:prstGeom>
          <a:noFill/>
          <a:ln w="6350" algn="ctr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</p:spPr>
        <p:txBody>
          <a:bodyPr wrap="square" rIns="0" anchor="ctr"/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>
                <a:latin typeface="+mn-ea"/>
                <a:cs typeface="KoPubWorld돋움체 Medium" panose="00000600000000000000" pitchFamily="2" charset="-127"/>
              </a:rPr>
              <a:t>거버넌스 육성 </a:t>
            </a:r>
            <a:r>
              <a:rPr lang="en-US" altLang="ko-KR" sz="1200" dirty="0">
                <a:latin typeface="+mn-ea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latin typeface="+mn-ea"/>
                <a:cs typeface="KoPubWorld돋움체 Medium" panose="00000600000000000000" pitchFamily="2" charset="-127"/>
              </a:rPr>
              <a:t>정책주체</a:t>
            </a:r>
            <a:r>
              <a:rPr lang="en-US" altLang="ko-KR" sz="1200" dirty="0">
                <a:latin typeface="+mn-ea"/>
                <a:cs typeface="KoPubWorld돋움체 Medium" panose="00000600000000000000" pitchFamily="2" charset="-127"/>
              </a:rPr>
              <a:t>(</a:t>
            </a:r>
            <a:r>
              <a:rPr lang="ko-KR" altLang="en-US" sz="1200" dirty="0">
                <a:latin typeface="+mn-ea"/>
                <a:cs typeface="KoPubWorld돋움체 Medium" panose="00000600000000000000" pitchFamily="2" charset="-127"/>
              </a:rPr>
              <a:t>행정</a:t>
            </a:r>
            <a:r>
              <a:rPr lang="en-US" altLang="ko-KR" sz="1200" dirty="0">
                <a:latin typeface="+mn-ea"/>
                <a:cs typeface="KoPubWorld돋움체 Medium" panose="00000600000000000000" pitchFamily="2" charset="-127"/>
              </a:rPr>
              <a:t>)/</a:t>
            </a:r>
            <a:r>
              <a:rPr lang="ko-KR" altLang="en-US" sz="1200" dirty="0">
                <a:latin typeface="+mn-ea"/>
                <a:cs typeface="KoPubWorld돋움체 Medium" panose="00000600000000000000" pitchFamily="2" charset="-127"/>
              </a:rPr>
              <a:t>산업주체</a:t>
            </a:r>
            <a:r>
              <a:rPr lang="en-US" altLang="ko-KR" sz="1200" dirty="0">
                <a:latin typeface="+mn-ea"/>
                <a:cs typeface="KoPubWorld돋움체 Medium" panose="00000600000000000000" pitchFamily="2" charset="-127"/>
              </a:rPr>
              <a:t>(</a:t>
            </a:r>
            <a:r>
              <a:rPr lang="ko-KR" altLang="en-US" sz="1200" dirty="0" err="1">
                <a:latin typeface="+mn-ea"/>
                <a:cs typeface="KoPubWorld돋움체 Medium" panose="00000600000000000000" pitchFamily="2" charset="-127"/>
              </a:rPr>
              <a:t>생산ㆍ산지유통</a:t>
            </a:r>
            <a:r>
              <a:rPr lang="en-US" altLang="ko-KR" sz="1200" dirty="0">
                <a:latin typeface="+mn-ea"/>
                <a:cs typeface="KoPubWorld돋움체 Medium" panose="00000600000000000000" pitchFamily="2" charset="-127"/>
              </a:rPr>
              <a:t>)</a:t>
            </a:r>
            <a:r>
              <a:rPr lang="ko-KR" altLang="en-US" sz="1200" dirty="0">
                <a:latin typeface="+mn-ea"/>
                <a:cs typeface="KoPubWorld돋움체 Medium" panose="00000600000000000000" pitchFamily="2" charset="-127"/>
              </a:rPr>
              <a:t> </a:t>
            </a:r>
            <a:endParaRPr lang="en-US" altLang="ko-KR" sz="1200" dirty="0">
              <a:latin typeface="+mn-ea"/>
              <a:cs typeface="KoPubWorld돋움체 Medium" panose="00000600000000000000" pitchFamily="2" charset="-127"/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거버넌스 운영 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: 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정책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/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혁신과제 협의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계획 수립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점검</a:t>
            </a:r>
            <a:r>
              <a:rPr lang="en-US" altLang="ko-KR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/</a:t>
            </a:r>
            <a:r>
              <a:rPr lang="ko-KR" altLang="en-US" sz="1200" dirty="0">
                <a:solidFill>
                  <a:schemeClr val="tx1"/>
                </a:solidFill>
                <a:latin typeface="+mn-ea"/>
                <a:cs typeface="KoPubWorld돋움체 Medium" panose="00000600000000000000" pitchFamily="2" charset="-127"/>
              </a:rPr>
              <a:t>평가</a:t>
            </a:r>
            <a:endParaRPr lang="en-US" altLang="ko-KR" sz="1200" dirty="0">
              <a:solidFill>
                <a:schemeClr val="tx1"/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131" name="모서리가 둥근 직사각형 16">
            <a:extLst>
              <a:ext uri="{FF2B5EF4-FFF2-40B4-BE49-F238E27FC236}">
                <a16:creationId xmlns:a16="http://schemas.microsoft.com/office/drawing/2014/main" id="{5C274D58-1E51-EF04-DEC8-881005E24F91}"/>
              </a:ext>
            </a:extLst>
          </p:cNvPr>
          <p:cNvSpPr/>
          <p:nvPr/>
        </p:nvSpPr>
        <p:spPr>
          <a:xfrm>
            <a:off x="815648" y="5325469"/>
            <a:ext cx="3672408" cy="322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eaLnBrk="0" hangingPunct="0">
              <a:lnSpc>
                <a:spcPts val="1700"/>
              </a:lnSpc>
              <a:defRPr/>
            </a:pPr>
            <a:r>
              <a:rPr lang="ko-KR" altLang="en-US" sz="1400" b="1" spc="-50" dirty="0">
                <a:latin typeface="+mn-ea"/>
                <a:cs typeface="Arial" pitchFamily="34" charset="0"/>
              </a:rPr>
              <a:t>정책주체와 산업주체 협력 거버넌스 육성</a:t>
            </a:r>
            <a:endParaRPr lang="en-US" altLang="ko-KR" sz="1400" b="1" spc="-50" dirty="0">
              <a:latin typeface="+mn-ea"/>
              <a:cs typeface="Arial" pitchFamily="34" charset="0"/>
            </a:endParaRPr>
          </a:p>
        </p:txBody>
      </p:sp>
      <p:sp>
        <p:nvSpPr>
          <p:cNvPr id="132" name="사각형: 둥근 모서리 131">
            <a:extLst>
              <a:ext uri="{FF2B5EF4-FFF2-40B4-BE49-F238E27FC236}">
                <a16:creationId xmlns:a16="http://schemas.microsoft.com/office/drawing/2014/main" id="{CD2F6679-907B-7A6F-D895-9F202577C90C}"/>
              </a:ext>
            </a:extLst>
          </p:cNvPr>
          <p:cNvSpPr/>
          <p:nvPr/>
        </p:nvSpPr>
        <p:spPr>
          <a:xfrm>
            <a:off x="5952573" y="1868616"/>
            <a:ext cx="3211305" cy="283108"/>
          </a:xfrm>
          <a:prstGeom prst="roundRect">
            <a:avLst>
              <a:gd name="adj" fmla="val 3835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전략품목</a:t>
            </a:r>
            <a:r>
              <a:rPr lang="en-US" altLang="ko-KR" sz="1200" spc="-100" dirty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품종</a:t>
            </a:r>
            <a:r>
              <a:rPr lang="en-US" altLang="ko-KR" sz="1200" spc="-100" dirty="0">
                <a:solidFill>
                  <a:schemeClr val="tx1"/>
                </a:solidFill>
                <a:latin typeface="+mn-ea"/>
              </a:rPr>
              <a:t>(*</a:t>
            </a:r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및 수급관리 품목</a:t>
            </a:r>
            <a:r>
              <a:rPr lang="en-US" altLang="ko-KR" sz="1200" spc="-100" dirty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생산계획 수립</a:t>
            </a:r>
          </a:p>
        </p:txBody>
      </p:sp>
      <p:sp>
        <p:nvSpPr>
          <p:cNvPr id="133" name="사각형: 둥근 모서리 132">
            <a:extLst>
              <a:ext uri="{FF2B5EF4-FFF2-40B4-BE49-F238E27FC236}">
                <a16:creationId xmlns:a16="http://schemas.microsoft.com/office/drawing/2014/main" id="{4837766A-C531-9408-FABA-AEC092684821}"/>
              </a:ext>
            </a:extLst>
          </p:cNvPr>
          <p:cNvSpPr/>
          <p:nvPr/>
        </p:nvSpPr>
        <p:spPr>
          <a:xfrm>
            <a:off x="5952573" y="2203647"/>
            <a:ext cx="3211305" cy="283108"/>
          </a:xfrm>
          <a:prstGeom prst="roundRect">
            <a:avLst>
              <a:gd name="adj" fmla="val 3835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전략품목</a:t>
            </a:r>
            <a:r>
              <a:rPr lang="en-US" altLang="ko-KR" sz="1200" spc="-100" dirty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품종 생산시설 및 생산기술 개선</a:t>
            </a:r>
          </a:p>
        </p:txBody>
      </p:sp>
      <p:sp>
        <p:nvSpPr>
          <p:cNvPr id="140" name="사각형: 둥근 모서리 139">
            <a:extLst>
              <a:ext uri="{FF2B5EF4-FFF2-40B4-BE49-F238E27FC236}">
                <a16:creationId xmlns:a16="http://schemas.microsoft.com/office/drawing/2014/main" id="{12135F3A-5019-0078-01D7-137D62985217}"/>
              </a:ext>
            </a:extLst>
          </p:cNvPr>
          <p:cNvSpPr/>
          <p:nvPr/>
        </p:nvSpPr>
        <p:spPr>
          <a:xfrm>
            <a:off x="5952573" y="2538678"/>
            <a:ext cx="3211305" cy="283108"/>
          </a:xfrm>
          <a:prstGeom prst="roundRect">
            <a:avLst>
              <a:gd name="adj" fmla="val 3835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전략품목</a:t>
            </a:r>
            <a:r>
              <a:rPr lang="en-US" altLang="ko-KR" sz="1200" spc="-1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생산유통조직 육성</a:t>
            </a:r>
          </a:p>
        </p:txBody>
      </p:sp>
      <p:sp>
        <p:nvSpPr>
          <p:cNvPr id="144" name="사각형: 둥근 모서리 143">
            <a:extLst>
              <a:ext uri="{FF2B5EF4-FFF2-40B4-BE49-F238E27FC236}">
                <a16:creationId xmlns:a16="http://schemas.microsoft.com/office/drawing/2014/main" id="{9BC28FB0-765B-76BF-243A-2DDAC1E4FCC9}"/>
              </a:ext>
            </a:extLst>
          </p:cNvPr>
          <p:cNvSpPr/>
          <p:nvPr/>
        </p:nvSpPr>
        <p:spPr>
          <a:xfrm>
            <a:off x="5952573" y="2873709"/>
            <a:ext cx="3211305" cy="283108"/>
          </a:xfrm>
          <a:prstGeom prst="roundRect">
            <a:avLst>
              <a:gd name="adj" fmla="val 3835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산지유통시설 스마트화 및 운영체계 개선</a:t>
            </a:r>
          </a:p>
        </p:txBody>
      </p:sp>
      <p:sp>
        <p:nvSpPr>
          <p:cNvPr id="145" name="사각형: 둥근 모서리 144">
            <a:extLst>
              <a:ext uri="{FF2B5EF4-FFF2-40B4-BE49-F238E27FC236}">
                <a16:creationId xmlns:a16="http://schemas.microsoft.com/office/drawing/2014/main" id="{96E9E426-B14E-D40E-546B-C6105DC14246}"/>
              </a:ext>
            </a:extLst>
          </p:cNvPr>
          <p:cNvSpPr/>
          <p:nvPr/>
        </p:nvSpPr>
        <p:spPr>
          <a:xfrm>
            <a:off x="5952573" y="3204493"/>
            <a:ext cx="3211305" cy="283108"/>
          </a:xfrm>
          <a:prstGeom prst="roundRect">
            <a:avLst>
              <a:gd name="adj" fmla="val 3835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전략품목</a:t>
            </a:r>
            <a:r>
              <a:rPr lang="en-US" altLang="ko-KR" sz="1200" spc="-1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수급관리 및 위기대응 계획 수립</a:t>
            </a:r>
          </a:p>
        </p:txBody>
      </p:sp>
      <p:sp>
        <p:nvSpPr>
          <p:cNvPr id="146" name="사각형: 둥근 모서리 145">
            <a:extLst>
              <a:ext uri="{FF2B5EF4-FFF2-40B4-BE49-F238E27FC236}">
                <a16:creationId xmlns:a16="http://schemas.microsoft.com/office/drawing/2014/main" id="{C45B0A74-9EEE-7E5F-4AF2-09EAF0C27B9D}"/>
              </a:ext>
            </a:extLst>
          </p:cNvPr>
          <p:cNvSpPr/>
          <p:nvPr/>
        </p:nvSpPr>
        <p:spPr>
          <a:xfrm>
            <a:off x="5952573" y="3539524"/>
            <a:ext cx="3211305" cy="283108"/>
          </a:xfrm>
          <a:prstGeom prst="roundRect">
            <a:avLst>
              <a:gd name="adj" fmla="val 3835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생산자그룹 육성</a:t>
            </a:r>
            <a:r>
              <a:rPr lang="en-US" altLang="ko-KR" sz="1200" spc="-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지자체 선정</a:t>
            </a:r>
            <a:r>
              <a:rPr lang="en-US" altLang="ko-KR" sz="1200" spc="-100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200" spc="-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7" name="사각형: 둥근 모서리 146">
            <a:extLst>
              <a:ext uri="{FF2B5EF4-FFF2-40B4-BE49-F238E27FC236}">
                <a16:creationId xmlns:a16="http://schemas.microsoft.com/office/drawing/2014/main" id="{7EDEFD90-ADA7-8EBD-F59A-15895DEEB417}"/>
              </a:ext>
            </a:extLst>
          </p:cNvPr>
          <p:cNvSpPr/>
          <p:nvPr/>
        </p:nvSpPr>
        <p:spPr>
          <a:xfrm>
            <a:off x="5952573" y="3874555"/>
            <a:ext cx="3211305" cy="283108"/>
          </a:xfrm>
          <a:prstGeom prst="roundRect">
            <a:avLst>
              <a:gd name="adj" fmla="val 3835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공동브랜드 운영 개선</a:t>
            </a:r>
            <a:r>
              <a:rPr lang="en-US" altLang="ko-KR" sz="1200" spc="-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지역브랜드 전략 수정</a:t>
            </a:r>
            <a:r>
              <a:rPr lang="en-US" altLang="ko-KR" sz="1200" spc="-100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200" spc="-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8" name="사각형: 둥근 모서리 147">
            <a:extLst>
              <a:ext uri="{FF2B5EF4-FFF2-40B4-BE49-F238E27FC236}">
                <a16:creationId xmlns:a16="http://schemas.microsoft.com/office/drawing/2014/main" id="{49B4C756-28EA-97A7-782E-7180B081DF00}"/>
              </a:ext>
            </a:extLst>
          </p:cNvPr>
          <p:cNvSpPr/>
          <p:nvPr/>
        </p:nvSpPr>
        <p:spPr>
          <a:xfrm>
            <a:off x="5952573" y="4209586"/>
            <a:ext cx="3211305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수출계획</a:t>
            </a:r>
          </a:p>
        </p:txBody>
      </p:sp>
      <p:sp>
        <p:nvSpPr>
          <p:cNvPr id="149" name="사각형: 둥근 모서리 148">
            <a:extLst>
              <a:ext uri="{FF2B5EF4-FFF2-40B4-BE49-F238E27FC236}">
                <a16:creationId xmlns:a16="http://schemas.microsoft.com/office/drawing/2014/main" id="{C37BE28D-47A5-1909-B94D-023FAED2BEC5}"/>
              </a:ext>
            </a:extLst>
          </p:cNvPr>
          <p:cNvSpPr/>
          <p:nvPr/>
        </p:nvSpPr>
        <p:spPr>
          <a:xfrm>
            <a:off x="5952573" y="4544617"/>
            <a:ext cx="3211305" cy="283108"/>
          </a:xfrm>
          <a:prstGeom prst="roundRect">
            <a:avLst>
              <a:gd name="adj" fmla="val 3835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환경친화적 생산 및 산지유통 추진</a:t>
            </a:r>
          </a:p>
        </p:txBody>
      </p:sp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A2BF7B5A-13A8-6289-2553-76D64B468C1B}"/>
              </a:ext>
            </a:extLst>
          </p:cNvPr>
          <p:cNvSpPr/>
          <p:nvPr/>
        </p:nvSpPr>
        <p:spPr>
          <a:xfrm>
            <a:off x="5952573" y="4879648"/>
            <a:ext cx="3211305" cy="283108"/>
          </a:xfrm>
          <a:prstGeom prst="roundRect">
            <a:avLst>
              <a:gd name="adj" fmla="val 3835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정책지원사업</a:t>
            </a:r>
            <a:r>
              <a:rPr lang="en-US" altLang="ko-KR" sz="1200" spc="-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국비</a:t>
            </a:r>
            <a:r>
              <a:rPr lang="en-US" altLang="ko-KR" sz="1200" spc="-100" dirty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성과 </a:t>
            </a:r>
            <a:r>
              <a:rPr lang="ko-KR" altLang="en-US" sz="1200" spc="-100" dirty="0" err="1">
                <a:solidFill>
                  <a:schemeClr val="tx1"/>
                </a:solidFill>
                <a:latin typeface="+mn-ea"/>
              </a:rPr>
              <a:t>조사ㆍ분석</a:t>
            </a:r>
            <a:endParaRPr lang="ko-KR" altLang="en-US" sz="1200" spc="-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1" name="사각형: 둥근 모서리 150">
            <a:extLst>
              <a:ext uri="{FF2B5EF4-FFF2-40B4-BE49-F238E27FC236}">
                <a16:creationId xmlns:a16="http://schemas.microsoft.com/office/drawing/2014/main" id="{3736828C-70CF-DCF9-388E-9448B73FB581}"/>
              </a:ext>
            </a:extLst>
          </p:cNvPr>
          <p:cNvSpPr/>
          <p:nvPr/>
        </p:nvSpPr>
        <p:spPr>
          <a:xfrm>
            <a:off x="5952573" y="5214679"/>
            <a:ext cx="3211305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생산 및 산지유통 혁신을 위한 연구개발</a:t>
            </a:r>
          </a:p>
        </p:txBody>
      </p:sp>
      <p:sp>
        <p:nvSpPr>
          <p:cNvPr id="152" name="사각형: 둥근 모서리 151">
            <a:extLst>
              <a:ext uri="{FF2B5EF4-FFF2-40B4-BE49-F238E27FC236}">
                <a16:creationId xmlns:a16="http://schemas.microsoft.com/office/drawing/2014/main" id="{CD271E5A-DBE8-E8FE-60BA-6204AF4049E8}"/>
              </a:ext>
            </a:extLst>
          </p:cNvPr>
          <p:cNvSpPr/>
          <p:nvPr/>
        </p:nvSpPr>
        <p:spPr>
          <a:xfrm>
            <a:off x="5952573" y="5549710"/>
            <a:ext cx="3211305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원예산업 거버넌스 역량강화</a:t>
            </a:r>
          </a:p>
        </p:txBody>
      </p:sp>
      <p:sp>
        <p:nvSpPr>
          <p:cNvPr id="153" name="사각형: 둥근 모서리 152">
            <a:extLst>
              <a:ext uri="{FF2B5EF4-FFF2-40B4-BE49-F238E27FC236}">
                <a16:creationId xmlns:a16="http://schemas.microsoft.com/office/drawing/2014/main" id="{3B124322-2ADF-D44A-9582-E3140D2CD7AE}"/>
              </a:ext>
            </a:extLst>
          </p:cNvPr>
          <p:cNvSpPr/>
          <p:nvPr/>
        </p:nvSpPr>
        <p:spPr>
          <a:xfrm>
            <a:off x="5952573" y="5880494"/>
            <a:ext cx="3211305" cy="283108"/>
          </a:xfrm>
          <a:prstGeom prst="roundRect">
            <a:avLst>
              <a:gd name="adj" fmla="val 3835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00" dirty="0">
                <a:solidFill>
                  <a:schemeClr val="tx1"/>
                </a:solidFill>
                <a:latin typeface="+mn-ea"/>
              </a:rPr>
              <a:t>지자체간 협력사업</a:t>
            </a:r>
          </a:p>
        </p:txBody>
      </p:sp>
      <p:sp>
        <p:nvSpPr>
          <p:cNvPr id="161" name="모서리가 둥근 직사각형 27">
            <a:extLst>
              <a:ext uri="{FF2B5EF4-FFF2-40B4-BE49-F238E27FC236}">
                <a16:creationId xmlns:a16="http://schemas.microsoft.com/office/drawing/2014/main" id="{C54ED4B1-8261-BA16-D350-5BA863C6C8C9}"/>
              </a:ext>
            </a:extLst>
          </p:cNvPr>
          <p:cNvSpPr/>
          <p:nvPr/>
        </p:nvSpPr>
        <p:spPr>
          <a:xfrm>
            <a:off x="5414600" y="2223582"/>
            <a:ext cx="648072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공통목표</a:t>
            </a:r>
          </a:p>
        </p:txBody>
      </p:sp>
      <p:sp>
        <p:nvSpPr>
          <p:cNvPr id="162" name="모서리가 둥근 직사각형 27">
            <a:extLst>
              <a:ext uri="{FF2B5EF4-FFF2-40B4-BE49-F238E27FC236}">
                <a16:creationId xmlns:a16="http://schemas.microsoft.com/office/drawing/2014/main" id="{A4AC2CC6-5BE0-095A-9E4B-FF0729D6FCB5}"/>
              </a:ext>
            </a:extLst>
          </p:cNvPr>
          <p:cNvSpPr/>
          <p:nvPr/>
        </p:nvSpPr>
        <p:spPr>
          <a:xfrm>
            <a:off x="5414600" y="2555136"/>
            <a:ext cx="648072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공통목표</a:t>
            </a:r>
          </a:p>
        </p:txBody>
      </p:sp>
      <p:sp>
        <p:nvSpPr>
          <p:cNvPr id="163" name="모서리가 둥근 직사각형 27">
            <a:extLst>
              <a:ext uri="{FF2B5EF4-FFF2-40B4-BE49-F238E27FC236}">
                <a16:creationId xmlns:a16="http://schemas.microsoft.com/office/drawing/2014/main" id="{D69654C1-32E9-3E5C-8EA1-142B68300C3C}"/>
              </a:ext>
            </a:extLst>
          </p:cNvPr>
          <p:cNvSpPr/>
          <p:nvPr/>
        </p:nvSpPr>
        <p:spPr>
          <a:xfrm>
            <a:off x="5414600" y="4569176"/>
            <a:ext cx="648072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공통목표</a:t>
            </a:r>
          </a:p>
        </p:txBody>
      </p:sp>
      <p:sp>
        <p:nvSpPr>
          <p:cNvPr id="164" name="모서리가 둥근 직사각형 27">
            <a:extLst>
              <a:ext uri="{FF2B5EF4-FFF2-40B4-BE49-F238E27FC236}">
                <a16:creationId xmlns:a16="http://schemas.microsoft.com/office/drawing/2014/main" id="{16C07727-404D-D069-0FF3-38C64C3B03E0}"/>
              </a:ext>
            </a:extLst>
          </p:cNvPr>
          <p:cNvSpPr/>
          <p:nvPr/>
        </p:nvSpPr>
        <p:spPr>
          <a:xfrm>
            <a:off x="5414600" y="4892341"/>
            <a:ext cx="639003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공통목표</a:t>
            </a:r>
          </a:p>
        </p:txBody>
      </p:sp>
      <p:sp>
        <p:nvSpPr>
          <p:cNvPr id="166" name="모서리가 둥근 직사각형 27">
            <a:extLst>
              <a:ext uri="{FF2B5EF4-FFF2-40B4-BE49-F238E27FC236}">
                <a16:creationId xmlns:a16="http://schemas.microsoft.com/office/drawing/2014/main" id="{0647F437-4F8A-27FF-0944-627EBEABBC43}"/>
              </a:ext>
            </a:extLst>
          </p:cNvPr>
          <p:cNvSpPr/>
          <p:nvPr/>
        </p:nvSpPr>
        <p:spPr>
          <a:xfrm>
            <a:off x="5414600" y="1889321"/>
            <a:ext cx="648072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공통목표</a:t>
            </a:r>
          </a:p>
        </p:txBody>
      </p:sp>
      <p:sp>
        <p:nvSpPr>
          <p:cNvPr id="167" name="모서리가 둥근 직사각형 27">
            <a:extLst>
              <a:ext uri="{FF2B5EF4-FFF2-40B4-BE49-F238E27FC236}">
                <a16:creationId xmlns:a16="http://schemas.microsoft.com/office/drawing/2014/main" id="{164300F6-5B53-DB9A-BC10-77F313270995}"/>
              </a:ext>
            </a:extLst>
          </p:cNvPr>
          <p:cNvSpPr/>
          <p:nvPr/>
        </p:nvSpPr>
        <p:spPr>
          <a:xfrm>
            <a:off x="5414600" y="2896111"/>
            <a:ext cx="648072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공통목표</a:t>
            </a:r>
          </a:p>
        </p:txBody>
      </p:sp>
      <p:sp>
        <p:nvSpPr>
          <p:cNvPr id="174" name="모서리가 둥근 직사각형 27">
            <a:extLst>
              <a:ext uri="{FF2B5EF4-FFF2-40B4-BE49-F238E27FC236}">
                <a16:creationId xmlns:a16="http://schemas.microsoft.com/office/drawing/2014/main" id="{E4334DD8-6CB9-126B-3259-D02D861540F1}"/>
              </a:ext>
            </a:extLst>
          </p:cNvPr>
          <p:cNvSpPr/>
          <p:nvPr/>
        </p:nvSpPr>
        <p:spPr>
          <a:xfrm>
            <a:off x="5414600" y="3227665"/>
            <a:ext cx="648072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공통목표</a:t>
            </a:r>
          </a:p>
        </p:txBody>
      </p:sp>
      <p:cxnSp>
        <p:nvCxnSpPr>
          <p:cNvPr id="175" name="연결선: 꺾임 174">
            <a:extLst>
              <a:ext uri="{FF2B5EF4-FFF2-40B4-BE49-F238E27FC236}">
                <a16:creationId xmlns:a16="http://schemas.microsoft.com/office/drawing/2014/main" id="{164D7236-EF40-091E-D078-069033BF4E7A}"/>
              </a:ext>
            </a:extLst>
          </p:cNvPr>
          <p:cNvCxnSpPr>
            <a:cxnSpLocks/>
            <a:stCxn id="166" idx="1"/>
            <a:endCxn id="105" idx="3"/>
          </p:cNvCxnSpPr>
          <p:nvPr/>
        </p:nvCxnSpPr>
        <p:spPr>
          <a:xfrm rot="10800000" flipV="1">
            <a:off x="4808986" y="2014256"/>
            <a:ext cx="605615" cy="303343"/>
          </a:xfrm>
          <a:prstGeom prst="bentConnector3">
            <a:avLst>
              <a:gd name="adj1" fmla="val 8324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연결선: 꺾임 176">
            <a:extLst>
              <a:ext uri="{FF2B5EF4-FFF2-40B4-BE49-F238E27FC236}">
                <a16:creationId xmlns:a16="http://schemas.microsoft.com/office/drawing/2014/main" id="{B1AD21DD-ECD0-1F4A-B917-1A5A509A91DF}"/>
              </a:ext>
            </a:extLst>
          </p:cNvPr>
          <p:cNvCxnSpPr>
            <a:cxnSpLocks/>
            <a:stCxn id="161" idx="1"/>
            <a:endCxn id="105" idx="3"/>
          </p:cNvCxnSpPr>
          <p:nvPr/>
        </p:nvCxnSpPr>
        <p:spPr>
          <a:xfrm rot="10800000">
            <a:off x="4808986" y="2317600"/>
            <a:ext cx="605615" cy="30918"/>
          </a:xfrm>
          <a:prstGeom prst="bentConnector3">
            <a:avLst>
              <a:gd name="adj1" fmla="val 8047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연결선: 꺾임 177">
            <a:extLst>
              <a:ext uri="{FF2B5EF4-FFF2-40B4-BE49-F238E27FC236}">
                <a16:creationId xmlns:a16="http://schemas.microsoft.com/office/drawing/2014/main" id="{2A611FF6-51EE-F655-CD92-174ED15E65DE}"/>
              </a:ext>
            </a:extLst>
          </p:cNvPr>
          <p:cNvCxnSpPr>
            <a:cxnSpLocks/>
            <a:stCxn id="161" idx="1"/>
            <a:endCxn id="112" idx="3"/>
          </p:cNvCxnSpPr>
          <p:nvPr/>
        </p:nvCxnSpPr>
        <p:spPr>
          <a:xfrm rot="10800000" flipV="1">
            <a:off x="4798566" y="2348517"/>
            <a:ext cx="616035" cy="187868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연결선: 꺾임 178">
            <a:extLst>
              <a:ext uri="{FF2B5EF4-FFF2-40B4-BE49-F238E27FC236}">
                <a16:creationId xmlns:a16="http://schemas.microsoft.com/office/drawing/2014/main" id="{D5861EA8-AA35-3662-B2B7-B2AB74AF2E59}"/>
              </a:ext>
            </a:extLst>
          </p:cNvPr>
          <p:cNvCxnSpPr>
            <a:cxnSpLocks/>
            <a:stCxn id="162" idx="1"/>
            <a:endCxn id="112" idx="3"/>
          </p:cNvCxnSpPr>
          <p:nvPr/>
        </p:nvCxnSpPr>
        <p:spPr>
          <a:xfrm rot="10800000" flipV="1">
            <a:off x="4798566" y="2680071"/>
            <a:ext cx="616035" cy="1547129"/>
          </a:xfrm>
          <a:prstGeom prst="bentConnector3">
            <a:avLst>
              <a:gd name="adj1" fmla="val 50001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연결선: 꺾임 179">
            <a:extLst>
              <a:ext uri="{FF2B5EF4-FFF2-40B4-BE49-F238E27FC236}">
                <a16:creationId xmlns:a16="http://schemas.microsoft.com/office/drawing/2014/main" id="{8898B815-2A40-20DC-3BD2-12C0F01442D1}"/>
              </a:ext>
            </a:extLst>
          </p:cNvPr>
          <p:cNvCxnSpPr>
            <a:cxnSpLocks/>
            <a:stCxn id="167" idx="1"/>
            <a:endCxn id="109" idx="3"/>
          </p:cNvCxnSpPr>
          <p:nvPr/>
        </p:nvCxnSpPr>
        <p:spPr>
          <a:xfrm rot="10800000" flipV="1">
            <a:off x="4798566" y="3021046"/>
            <a:ext cx="616035" cy="246745"/>
          </a:xfrm>
          <a:prstGeom prst="bentConnector3">
            <a:avLst>
              <a:gd name="adj1" fmla="val 70427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연결선: 꺾임 182">
            <a:extLst>
              <a:ext uri="{FF2B5EF4-FFF2-40B4-BE49-F238E27FC236}">
                <a16:creationId xmlns:a16="http://schemas.microsoft.com/office/drawing/2014/main" id="{A70877C6-C082-BD2E-C638-EBB360BCA647}"/>
              </a:ext>
            </a:extLst>
          </p:cNvPr>
          <p:cNvCxnSpPr>
            <a:cxnSpLocks/>
            <a:stCxn id="174" idx="1"/>
            <a:endCxn id="109" idx="3"/>
          </p:cNvCxnSpPr>
          <p:nvPr/>
        </p:nvCxnSpPr>
        <p:spPr>
          <a:xfrm rot="10800000">
            <a:off x="4798566" y="3267793"/>
            <a:ext cx="616035" cy="84809"/>
          </a:xfrm>
          <a:prstGeom prst="bentConnector3">
            <a:avLst>
              <a:gd name="adj1" fmla="val 70427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연결선: 꺾임 184">
            <a:extLst>
              <a:ext uri="{FF2B5EF4-FFF2-40B4-BE49-F238E27FC236}">
                <a16:creationId xmlns:a16="http://schemas.microsoft.com/office/drawing/2014/main" id="{EA0F32B4-4140-1AD6-ED3B-C55A753AC1B5}"/>
              </a:ext>
            </a:extLst>
          </p:cNvPr>
          <p:cNvCxnSpPr>
            <a:cxnSpLocks/>
            <a:stCxn id="146" idx="1"/>
            <a:endCxn id="109" idx="3"/>
          </p:cNvCxnSpPr>
          <p:nvPr/>
        </p:nvCxnSpPr>
        <p:spPr>
          <a:xfrm rot="10800000">
            <a:off x="4798565" y="3267792"/>
            <a:ext cx="1154008" cy="413286"/>
          </a:xfrm>
          <a:prstGeom prst="bentConnector3">
            <a:avLst>
              <a:gd name="adj1" fmla="val 84166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연결선: 꺾임 185">
            <a:extLst>
              <a:ext uri="{FF2B5EF4-FFF2-40B4-BE49-F238E27FC236}">
                <a16:creationId xmlns:a16="http://schemas.microsoft.com/office/drawing/2014/main" id="{CA0463F1-AD2A-5969-6EAE-B221EEBEF609}"/>
              </a:ext>
            </a:extLst>
          </p:cNvPr>
          <p:cNvCxnSpPr>
            <a:cxnSpLocks/>
            <a:stCxn id="147" idx="1"/>
            <a:endCxn id="109" idx="3"/>
          </p:cNvCxnSpPr>
          <p:nvPr/>
        </p:nvCxnSpPr>
        <p:spPr>
          <a:xfrm rot="10800000">
            <a:off x="4798565" y="3267793"/>
            <a:ext cx="1154008" cy="748317"/>
          </a:xfrm>
          <a:prstGeom prst="bentConnector3">
            <a:avLst>
              <a:gd name="adj1" fmla="val 84166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연결선: 꺾임 187">
            <a:extLst>
              <a:ext uri="{FF2B5EF4-FFF2-40B4-BE49-F238E27FC236}">
                <a16:creationId xmlns:a16="http://schemas.microsoft.com/office/drawing/2014/main" id="{A33591D5-5323-3BED-0B69-CF963F279ED5}"/>
              </a:ext>
            </a:extLst>
          </p:cNvPr>
          <p:cNvCxnSpPr>
            <a:cxnSpLocks/>
            <a:stCxn id="148" idx="1"/>
            <a:endCxn id="109" idx="3"/>
          </p:cNvCxnSpPr>
          <p:nvPr/>
        </p:nvCxnSpPr>
        <p:spPr>
          <a:xfrm rot="10800000">
            <a:off x="4798565" y="3267792"/>
            <a:ext cx="1154008" cy="1083348"/>
          </a:xfrm>
          <a:prstGeom prst="bentConnector3">
            <a:avLst>
              <a:gd name="adj1" fmla="val 84166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연결선: 꺾임 194">
            <a:extLst>
              <a:ext uri="{FF2B5EF4-FFF2-40B4-BE49-F238E27FC236}">
                <a16:creationId xmlns:a16="http://schemas.microsoft.com/office/drawing/2014/main" id="{022F6AA3-14B6-E891-A0DD-87542698B639}"/>
              </a:ext>
            </a:extLst>
          </p:cNvPr>
          <p:cNvCxnSpPr>
            <a:cxnSpLocks/>
            <a:stCxn id="163" idx="1"/>
            <a:endCxn id="123" idx="3"/>
          </p:cNvCxnSpPr>
          <p:nvPr/>
        </p:nvCxnSpPr>
        <p:spPr>
          <a:xfrm rot="10800000" flipV="1">
            <a:off x="4800596" y="4694112"/>
            <a:ext cx="614004" cy="377840"/>
          </a:xfrm>
          <a:prstGeom prst="bentConnector3">
            <a:avLst>
              <a:gd name="adj1" fmla="val 34971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연결선: 꺾임 195">
            <a:extLst>
              <a:ext uri="{FF2B5EF4-FFF2-40B4-BE49-F238E27FC236}">
                <a16:creationId xmlns:a16="http://schemas.microsoft.com/office/drawing/2014/main" id="{6D1E9B78-5672-B33E-17E2-C710E5166A5D}"/>
              </a:ext>
            </a:extLst>
          </p:cNvPr>
          <p:cNvCxnSpPr>
            <a:cxnSpLocks/>
            <a:stCxn id="164" idx="1"/>
            <a:endCxn id="126" idx="3"/>
          </p:cNvCxnSpPr>
          <p:nvPr/>
        </p:nvCxnSpPr>
        <p:spPr>
          <a:xfrm rot="10800000" flipV="1">
            <a:off x="4801256" y="5017276"/>
            <a:ext cx="613344" cy="927897"/>
          </a:xfrm>
          <a:prstGeom prst="bentConnector3">
            <a:avLst>
              <a:gd name="adj1" fmla="val 1717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연결선: 꺾임 199">
            <a:extLst>
              <a:ext uri="{FF2B5EF4-FFF2-40B4-BE49-F238E27FC236}">
                <a16:creationId xmlns:a16="http://schemas.microsoft.com/office/drawing/2014/main" id="{E52DE9E9-18F4-49BF-9675-70386B57B8E1}"/>
              </a:ext>
            </a:extLst>
          </p:cNvPr>
          <p:cNvCxnSpPr>
            <a:cxnSpLocks/>
            <a:stCxn id="153" idx="1"/>
            <a:endCxn id="126" idx="3"/>
          </p:cNvCxnSpPr>
          <p:nvPr/>
        </p:nvCxnSpPr>
        <p:spPr>
          <a:xfrm rot="10800000">
            <a:off x="4801257" y="5945174"/>
            <a:ext cx="1151317" cy="76874"/>
          </a:xfrm>
          <a:prstGeom prst="bentConnector3">
            <a:avLst>
              <a:gd name="adj1" fmla="val 55829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연결선: 꺾임 205">
            <a:extLst>
              <a:ext uri="{FF2B5EF4-FFF2-40B4-BE49-F238E27FC236}">
                <a16:creationId xmlns:a16="http://schemas.microsoft.com/office/drawing/2014/main" id="{16C49014-B2FD-40A9-84EB-AB4368599C2D}"/>
              </a:ext>
            </a:extLst>
          </p:cNvPr>
          <p:cNvCxnSpPr>
            <a:cxnSpLocks/>
            <a:stCxn id="152" idx="1"/>
            <a:endCxn id="126" idx="3"/>
          </p:cNvCxnSpPr>
          <p:nvPr/>
        </p:nvCxnSpPr>
        <p:spPr>
          <a:xfrm rot="10800000" flipV="1">
            <a:off x="4801257" y="5691264"/>
            <a:ext cx="1151317" cy="253910"/>
          </a:xfrm>
          <a:prstGeom prst="bentConnector3">
            <a:avLst>
              <a:gd name="adj1" fmla="val 55829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연결선: 꺾임 209">
            <a:extLst>
              <a:ext uri="{FF2B5EF4-FFF2-40B4-BE49-F238E27FC236}">
                <a16:creationId xmlns:a16="http://schemas.microsoft.com/office/drawing/2014/main" id="{F13E87C3-1C52-1016-A9BC-AB1AA1617FC9}"/>
              </a:ext>
            </a:extLst>
          </p:cNvPr>
          <p:cNvCxnSpPr>
            <a:cxnSpLocks/>
            <a:stCxn id="151" idx="1"/>
            <a:endCxn id="112" idx="3"/>
          </p:cNvCxnSpPr>
          <p:nvPr/>
        </p:nvCxnSpPr>
        <p:spPr>
          <a:xfrm rot="10800000">
            <a:off x="4798565" y="4227201"/>
            <a:ext cx="1154008" cy="1129032"/>
          </a:xfrm>
          <a:prstGeom prst="bentConnector3">
            <a:avLst>
              <a:gd name="adj1" fmla="val 73989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오른쪽 중괄호 257">
            <a:extLst>
              <a:ext uri="{FF2B5EF4-FFF2-40B4-BE49-F238E27FC236}">
                <a16:creationId xmlns:a16="http://schemas.microsoft.com/office/drawing/2014/main" id="{C6FC4F00-2DB1-967A-1ED2-9B80EEE0149D}"/>
              </a:ext>
            </a:extLst>
          </p:cNvPr>
          <p:cNvSpPr/>
          <p:nvPr/>
        </p:nvSpPr>
        <p:spPr>
          <a:xfrm>
            <a:off x="9198876" y="1820476"/>
            <a:ext cx="110099" cy="1027495"/>
          </a:xfrm>
          <a:prstGeom prst="righ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9" name="모서리가 둥근 직사각형 16">
            <a:extLst>
              <a:ext uri="{FF2B5EF4-FFF2-40B4-BE49-F238E27FC236}">
                <a16:creationId xmlns:a16="http://schemas.microsoft.com/office/drawing/2014/main" id="{06E13732-A664-46FC-9338-3394D5F0835E}"/>
              </a:ext>
            </a:extLst>
          </p:cNvPr>
          <p:cNvSpPr/>
          <p:nvPr/>
        </p:nvSpPr>
        <p:spPr>
          <a:xfrm>
            <a:off x="9395055" y="2211186"/>
            <a:ext cx="144783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spc="-150" dirty="0">
                <a:latin typeface="+mn-ea"/>
                <a:cs typeface="Arial" pitchFamily="34" charset="0"/>
              </a:rPr>
              <a:t>생산</a:t>
            </a:r>
            <a:endParaRPr lang="en-US" altLang="ko-KR" sz="1000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260" name="오른쪽 중괄호 259">
            <a:extLst>
              <a:ext uri="{FF2B5EF4-FFF2-40B4-BE49-F238E27FC236}">
                <a16:creationId xmlns:a16="http://schemas.microsoft.com/office/drawing/2014/main" id="{EC3647D6-1BF4-1D6E-C1E8-EE17FA71A57F}"/>
              </a:ext>
            </a:extLst>
          </p:cNvPr>
          <p:cNvSpPr/>
          <p:nvPr/>
        </p:nvSpPr>
        <p:spPr>
          <a:xfrm>
            <a:off x="9198876" y="2879664"/>
            <a:ext cx="110099" cy="1624904"/>
          </a:xfrm>
          <a:prstGeom prst="righ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1" name="모서리가 둥근 직사각형 16">
            <a:extLst>
              <a:ext uri="{FF2B5EF4-FFF2-40B4-BE49-F238E27FC236}">
                <a16:creationId xmlns:a16="http://schemas.microsoft.com/office/drawing/2014/main" id="{A75EDE3C-0E0A-06BB-C446-BA6A598AFE5B}"/>
              </a:ext>
            </a:extLst>
          </p:cNvPr>
          <p:cNvSpPr/>
          <p:nvPr/>
        </p:nvSpPr>
        <p:spPr>
          <a:xfrm>
            <a:off x="9378277" y="3566848"/>
            <a:ext cx="144783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spc="-150">
                <a:latin typeface="+mn-ea"/>
                <a:cs typeface="Arial" pitchFamily="34" charset="0"/>
              </a:rPr>
              <a:t>산지</a:t>
            </a:r>
            <a:endParaRPr lang="en-US" altLang="ko-KR" sz="1000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spc="-150" dirty="0">
                <a:latin typeface="+mn-ea"/>
                <a:cs typeface="Arial" pitchFamily="34" charset="0"/>
              </a:rPr>
              <a:t>유통</a:t>
            </a:r>
            <a:endParaRPr lang="en-US" altLang="ko-KR" sz="1000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262" name="오른쪽 중괄호 261">
            <a:extLst>
              <a:ext uri="{FF2B5EF4-FFF2-40B4-BE49-F238E27FC236}">
                <a16:creationId xmlns:a16="http://schemas.microsoft.com/office/drawing/2014/main" id="{BE8B0E85-DBC2-4D0D-EB7C-9265401A113C}"/>
              </a:ext>
            </a:extLst>
          </p:cNvPr>
          <p:cNvSpPr/>
          <p:nvPr/>
        </p:nvSpPr>
        <p:spPr>
          <a:xfrm>
            <a:off x="9198876" y="4532783"/>
            <a:ext cx="110099" cy="1624904"/>
          </a:xfrm>
          <a:prstGeom prst="righ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3" name="모서리가 둥근 직사각형 16">
            <a:extLst>
              <a:ext uri="{FF2B5EF4-FFF2-40B4-BE49-F238E27FC236}">
                <a16:creationId xmlns:a16="http://schemas.microsoft.com/office/drawing/2014/main" id="{35149B5D-F175-0173-3E3E-9572DFFC7F8F}"/>
              </a:ext>
            </a:extLst>
          </p:cNvPr>
          <p:cNvSpPr/>
          <p:nvPr/>
        </p:nvSpPr>
        <p:spPr>
          <a:xfrm>
            <a:off x="9378277" y="5219967"/>
            <a:ext cx="144783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spc="-150" dirty="0">
                <a:latin typeface="+mn-ea"/>
                <a:cs typeface="Arial" pitchFamily="34" charset="0"/>
              </a:rPr>
              <a:t>환경</a:t>
            </a:r>
            <a:endParaRPr lang="en-US" altLang="ko-KR" sz="1000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0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000" spc="-150" dirty="0">
                <a:latin typeface="+mn-ea"/>
                <a:cs typeface="Arial" pitchFamily="34" charset="0"/>
              </a:rPr>
              <a:t>혁신</a:t>
            </a:r>
            <a:endParaRPr lang="en-US" altLang="ko-KR" sz="1000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696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원예산업발전계획 핵심사항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54361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207781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주요 지원사업 관계도</a:t>
            </a:r>
            <a:endParaRPr lang="en-US" altLang="ko-KR" sz="14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24753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E1504EB-689E-8CB1-7BF0-0DD6C43A70F3}"/>
              </a:ext>
            </a:extLst>
          </p:cNvPr>
          <p:cNvSpPr/>
          <p:nvPr/>
        </p:nvSpPr>
        <p:spPr>
          <a:xfrm>
            <a:off x="6952180" y="1698885"/>
            <a:ext cx="1745013" cy="31512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수급안정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B7B4A5-876A-F3EE-0A42-469297957FBB}"/>
              </a:ext>
            </a:extLst>
          </p:cNvPr>
          <p:cNvSpPr/>
          <p:nvPr/>
        </p:nvSpPr>
        <p:spPr>
          <a:xfrm>
            <a:off x="2131362" y="1702598"/>
            <a:ext cx="1745013" cy="31512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시장대응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조직화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endParaRPr lang="ko-KR" altLang="en-US" sz="11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E0A22FC-5D31-B49D-A947-E0B73A8BEE78}"/>
              </a:ext>
            </a:extLst>
          </p:cNvPr>
          <p:cNvSpPr/>
          <p:nvPr/>
        </p:nvSpPr>
        <p:spPr>
          <a:xfrm>
            <a:off x="590352" y="2354534"/>
            <a:ext cx="1541010" cy="31512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공동출하지원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682C5AC-42BB-C6C7-A30B-BE113E9EE752}"/>
              </a:ext>
            </a:extLst>
          </p:cNvPr>
          <p:cNvSpPr/>
          <p:nvPr/>
        </p:nvSpPr>
        <p:spPr>
          <a:xfrm>
            <a:off x="3878764" y="2354534"/>
            <a:ext cx="1541010" cy="31512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마케팅 지원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05DEAD-6C6D-C2A6-B598-550608062CF5}"/>
              </a:ext>
            </a:extLst>
          </p:cNvPr>
          <p:cNvSpPr/>
          <p:nvPr/>
        </p:nvSpPr>
        <p:spPr>
          <a:xfrm>
            <a:off x="6125298" y="2354534"/>
            <a:ext cx="1541010" cy="31512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자조금 지원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E247CE1-3DB6-0A7A-4534-064D853116DF}"/>
              </a:ext>
            </a:extLst>
          </p:cNvPr>
          <p:cNvSpPr/>
          <p:nvPr/>
        </p:nvSpPr>
        <p:spPr>
          <a:xfrm>
            <a:off x="7986723" y="2354534"/>
            <a:ext cx="1541010" cy="31512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생산유통조절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D962A89-85C7-C756-C742-E12DAE3505C1}"/>
              </a:ext>
            </a:extLst>
          </p:cNvPr>
          <p:cNvSpPr/>
          <p:nvPr/>
        </p:nvSpPr>
        <p:spPr>
          <a:xfrm>
            <a:off x="764792" y="2772577"/>
            <a:ext cx="1366569" cy="3767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공동선별비지원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공동선별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규격상품화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8EFCFA2-3338-26D2-F4DD-A5ED3466F710}"/>
              </a:ext>
            </a:extLst>
          </p:cNvPr>
          <p:cNvSpPr/>
          <p:nvPr/>
        </p:nvSpPr>
        <p:spPr>
          <a:xfrm>
            <a:off x="764792" y="3190622"/>
            <a:ext cx="1366569" cy="3767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물류기기공동이용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물류표준화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148FA4D9-C417-2208-B1D0-9EE3F88C476E}"/>
              </a:ext>
            </a:extLst>
          </p:cNvPr>
          <p:cNvSpPr/>
          <p:nvPr/>
        </p:nvSpPr>
        <p:spPr>
          <a:xfrm>
            <a:off x="2407803" y="2772577"/>
            <a:ext cx="1366569" cy="3767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농산물산지유통센터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스마트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APC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구축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25669E2-1336-E3B4-1146-3A5B80BEF272}"/>
              </a:ext>
            </a:extLst>
          </p:cNvPr>
          <p:cNvSpPr/>
          <p:nvPr/>
        </p:nvSpPr>
        <p:spPr>
          <a:xfrm>
            <a:off x="4050814" y="2772577"/>
            <a:ext cx="1366569" cy="3767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산지조직 마케팅지원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1602F85-9A53-776E-CEF0-2B0F37125BBD}"/>
              </a:ext>
            </a:extLst>
          </p:cNvPr>
          <p:cNvSpPr/>
          <p:nvPr/>
        </p:nvSpPr>
        <p:spPr>
          <a:xfrm>
            <a:off x="590352" y="3717478"/>
            <a:ext cx="1541010" cy="346309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 err="1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밭작물공동경영체육성</a:t>
            </a:r>
            <a:endParaRPr lang="ko-KR" altLang="en-US" sz="11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B428B7E-8175-0F31-2C0C-7E14CC9584B8}"/>
              </a:ext>
            </a:extLst>
          </p:cNvPr>
          <p:cNvSpPr/>
          <p:nvPr/>
        </p:nvSpPr>
        <p:spPr>
          <a:xfrm>
            <a:off x="590352" y="4116444"/>
            <a:ext cx="1541010" cy="31512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과수생산시설지원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0CB8978-1821-3451-4B96-300B968E8416}"/>
              </a:ext>
            </a:extLst>
          </p:cNvPr>
          <p:cNvSpPr/>
          <p:nvPr/>
        </p:nvSpPr>
        <p:spPr>
          <a:xfrm>
            <a:off x="590352" y="5492065"/>
            <a:ext cx="1541010" cy="31512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원예시설지원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58B4E05-F256-B539-CE71-3BDDA432994A}"/>
              </a:ext>
            </a:extLst>
          </p:cNvPr>
          <p:cNvSpPr/>
          <p:nvPr/>
        </p:nvSpPr>
        <p:spPr>
          <a:xfrm>
            <a:off x="2407803" y="5865390"/>
            <a:ext cx="1366569" cy="228467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비상품화자원화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601ADC80-594B-3D3A-813B-1AC407030E87}"/>
              </a:ext>
            </a:extLst>
          </p:cNvPr>
          <p:cNvSpPr/>
          <p:nvPr/>
        </p:nvSpPr>
        <p:spPr>
          <a:xfrm>
            <a:off x="2407803" y="5578435"/>
            <a:ext cx="1366569" cy="228467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식품소재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반가공육성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9C36A25A-4A72-D343-FD94-9CA7C3574E28}"/>
              </a:ext>
            </a:extLst>
          </p:cNvPr>
          <p:cNvSpPr/>
          <p:nvPr/>
        </p:nvSpPr>
        <p:spPr>
          <a:xfrm>
            <a:off x="2407803" y="5292258"/>
            <a:ext cx="1366569" cy="2284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친환경유통조직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918C7A3-0C73-DE75-3A90-4B214B4756E9}"/>
              </a:ext>
            </a:extLst>
          </p:cNvPr>
          <p:cNvSpPr/>
          <p:nvPr/>
        </p:nvSpPr>
        <p:spPr>
          <a:xfrm>
            <a:off x="2678856" y="4077072"/>
            <a:ext cx="1076880" cy="248514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저온시설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E5A5345-0ECC-73DD-00CB-4CF44BA2E38C}"/>
              </a:ext>
            </a:extLst>
          </p:cNvPr>
          <p:cNvSpPr/>
          <p:nvPr/>
        </p:nvSpPr>
        <p:spPr>
          <a:xfrm>
            <a:off x="2678584" y="4373812"/>
            <a:ext cx="1076880" cy="248514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저온차량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6306C70E-6029-E679-151C-03DE40C8A8A0}"/>
              </a:ext>
            </a:extLst>
          </p:cNvPr>
          <p:cNvSpPr/>
          <p:nvPr/>
        </p:nvSpPr>
        <p:spPr>
          <a:xfrm>
            <a:off x="2678584" y="4677237"/>
            <a:ext cx="1076880" cy="248514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출하조절시설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6A4AB9B7-79C5-15D4-2CD8-BCD0F67D66BC}"/>
              </a:ext>
            </a:extLst>
          </p:cNvPr>
          <p:cNvSpPr/>
          <p:nvPr/>
        </p:nvSpPr>
        <p:spPr>
          <a:xfrm>
            <a:off x="4335602" y="3688475"/>
            <a:ext cx="1076880" cy="248514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과수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75E0638-EC20-774C-C335-EAF99E626077}"/>
              </a:ext>
            </a:extLst>
          </p:cNvPr>
          <p:cNvSpPr/>
          <p:nvPr/>
        </p:nvSpPr>
        <p:spPr>
          <a:xfrm>
            <a:off x="4335602" y="3993057"/>
            <a:ext cx="1076880" cy="248514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화훼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5C86853-2F3E-C746-8C3C-D368CE50076C}"/>
              </a:ext>
            </a:extLst>
          </p:cNvPr>
          <p:cNvSpPr/>
          <p:nvPr/>
        </p:nvSpPr>
        <p:spPr>
          <a:xfrm>
            <a:off x="4335602" y="4298445"/>
            <a:ext cx="1076880" cy="248514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인삼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BC34C5EB-9DB4-4041-27E6-A26CAD5DDAD0}"/>
              </a:ext>
            </a:extLst>
          </p:cNvPr>
          <p:cNvSpPr/>
          <p:nvPr/>
        </p:nvSpPr>
        <p:spPr>
          <a:xfrm>
            <a:off x="4335602" y="4596505"/>
            <a:ext cx="1076880" cy="248514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차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2B38BA7A-44F9-D752-7AF4-B19A48A508CC}"/>
              </a:ext>
            </a:extLst>
          </p:cNvPr>
          <p:cNvSpPr/>
          <p:nvPr/>
        </p:nvSpPr>
        <p:spPr>
          <a:xfrm>
            <a:off x="4335602" y="4894243"/>
            <a:ext cx="1076880" cy="248514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과채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F2206D57-2406-56C3-1518-A977C84CCFAD}"/>
              </a:ext>
            </a:extLst>
          </p:cNvPr>
          <p:cNvSpPr/>
          <p:nvPr/>
        </p:nvSpPr>
        <p:spPr>
          <a:xfrm>
            <a:off x="6140628" y="3755266"/>
            <a:ext cx="1541010" cy="31512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산지유통종합자금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AE170621-81F6-6523-B679-4DBA290ACBFF}"/>
              </a:ext>
            </a:extLst>
          </p:cNvPr>
          <p:cNvSpPr/>
          <p:nvPr/>
        </p:nvSpPr>
        <p:spPr>
          <a:xfrm>
            <a:off x="6299739" y="5059416"/>
            <a:ext cx="1366569" cy="2304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두류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맥류 계약재배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5E074AE6-16C0-DAAE-52E2-8BB9E56466B3}"/>
              </a:ext>
            </a:extLst>
          </p:cNvPr>
          <p:cNvSpPr/>
          <p:nvPr/>
        </p:nvSpPr>
        <p:spPr>
          <a:xfrm>
            <a:off x="6299739" y="4618254"/>
            <a:ext cx="1366569" cy="3767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수급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가격안정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안정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F430C869-B07A-F946-14BF-F9CCF128D19C}"/>
              </a:ext>
            </a:extLst>
          </p:cNvPr>
          <p:cNvSpPr/>
          <p:nvPr/>
        </p:nvSpPr>
        <p:spPr>
          <a:xfrm>
            <a:off x="6299739" y="4186760"/>
            <a:ext cx="1366569" cy="3767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산지유통활성화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538E82F-C003-FB02-2AAB-8F9BA25D86C8}"/>
              </a:ext>
            </a:extLst>
          </p:cNvPr>
          <p:cNvSpPr/>
          <p:nvPr/>
        </p:nvSpPr>
        <p:spPr>
          <a:xfrm>
            <a:off x="6299739" y="5360383"/>
            <a:ext cx="1366569" cy="2304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밭식량작물 계약재배</a:t>
            </a:r>
          </a:p>
        </p:txBody>
      </p:sp>
      <p:cxnSp>
        <p:nvCxnSpPr>
          <p:cNvPr id="45" name="꺾인 연결선 37">
            <a:extLst>
              <a:ext uri="{FF2B5EF4-FFF2-40B4-BE49-F238E27FC236}">
                <a16:creationId xmlns:a16="http://schemas.microsoft.com/office/drawing/2014/main" id="{B54E8FB3-106E-A058-4A1B-39C2EEC909A0}"/>
              </a:ext>
            </a:extLst>
          </p:cNvPr>
          <p:cNvCxnSpPr>
            <a:cxnSpLocks/>
            <a:endCxn id="18" idx="1"/>
          </p:cNvCxnSpPr>
          <p:nvPr/>
        </p:nvCxnSpPr>
        <p:spPr>
          <a:xfrm rot="16200000" flipH="1">
            <a:off x="358893" y="2973122"/>
            <a:ext cx="709366" cy="102432"/>
          </a:xfrm>
          <a:prstGeom prst="bentConnector2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꺾인 연결선 41">
            <a:extLst>
              <a:ext uri="{FF2B5EF4-FFF2-40B4-BE49-F238E27FC236}">
                <a16:creationId xmlns:a16="http://schemas.microsoft.com/office/drawing/2014/main" id="{106A73DF-FEE7-540D-EAF1-3BADB1F325BD}"/>
              </a:ext>
            </a:extLst>
          </p:cNvPr>
          <p:cNvCxnSpPr>
            <a:cxnSpLocks/>
            <a:endCxn id="17" idx="1"/>
          </p:cNvCxnSpPr>
          <p:nvPr/>
        </p:nvCxnSpPr>
        <p:spPr>
          <a:xfrm rot="16200000" flipH="1">
            <a:off x="567915" y="2764099"/>
            <a:ext cx="291322" cy="102432"/>
          </a:xfrm>
          <a:prstGeom prst="bentConnector2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46">
            <a:extLst>
              <a:ext uri="{FF2B5EF4-FFF2-40B4-BE49-F238E27FC236}">
                <a16:creationId xmlns:a16="http://schemas.microsoft.com/office/drawing/2014/main" id="{AD41F74E-88E9-1A2B-13BF-E6AE28E12551}"/>
              </a:ext>
            </a:extLst>
          </p:cNvPr>
          <p:cNvCxnSpPr>
            <a:cxnSpLocks/>
            <a:endCxn id="19" idx="1"/>
          </p:cNvCxnSpPr>
          <p:nvPr/>
        </p:nvCxnSpPr>
        <p:spPr>
          <a:xfrm rot="16200000" flipH="1">
            <a:off x="2206134" y="2759307"/>
            <a:ext cx="298946" cy="104392"/>
          </a:xfrm>
          <a:prstGeom prst="bentConnector2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50">
            <a:extLst>
              <a:ext uri="{FF2B5EF4-FFF2-40B4-BE49-F238E27FC236}">
                <a16:creationId xmlns:a16="http://schemas.microsoft.com/office/drawing/2014/main" id="{3BB6B309-E4D2-D3C3-E092-0FF4F749575C}"/>
              </a:ext>
            </a:extLst>
          </p:cNvPr>
          <p:cNvCxnSpPr>
            <a:cxnSpLocks/>
            <a:endCxn id="20" idx="1"/>
          </p:cNvCxnSpPr>
          <p:nvPr/>
        </p:nvCxnSpPr>
        <p:spPr>
          <a:xfrm rot="16200000" flipH="1">
            <a:off x="2033710" y="3509933"/>
            <a:ext cx="643794" cy="104392"/>
          </a:xfrm>
          <a:prstGeom prst="bentConnector2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꺾인 연결선 52">
            <a:extLst>
              <a:ext uri="{FF2B5EF4-FFF2-40B4-BE49-F238E27FC236}">
                <a16:creationId xmlns:a16="http://schemas.microsoft.com/office/drawing/2014/main" id="{6B7959C0-4DC1-87D5-B34E-E7272AB4B62E}"/>
              </a:ext>
            </a:extLst>
          </p:cNvPr>
          <p:cNvCxnSpPr>
            <a:cxnSpLocks/>
            <a:endCxn id="28" idx="1"/>
          </p:cNvCxnSpPr>
          <p:nvPr/>
        </p:nvCxnSpPr>
        <p:spPr>
          <a:xfrm rot="16200000" flipH="1">
            <a:off x="1203609" y="4202298"/>
            <a:ext cx="2303996" cy="104392"/>
          </a:xfrm>
          <a:prstGeom prst="bentConnector2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54">
            <a:extLst>
              <a:ext uri="{FF2B5EF4-FFF2-40B4-BE49-F238E27FC236}">
                <a16:creationId xmlns:a16="http://schemas.microsoft.com/office/drawing/2014/main" id="{A958B2FD-58DF-6C3F-ECE6-D4EDC4775580}"/>
              </a:ext>
            </a:extLst>
          </p:cNvPr>
          <p:cNvCxnSpPr>
            <a:cxnSpLocks/>
            <a:endCxn id="27" idx="1"/>
          </p:cNvCxnSpPr>
          <p:nvPr/>
        </p:nvCxnSpPr>
        <p:spPr>
          <a:xfrm rot="16200000" flipH="1">
            <a:off x="991675" y="4276541"/>
            <a:ext cx="2727864" cy="104392"/>
          </a:xfrm>
          <a:prstGeom prst="bentConnector2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꺾인 연결선 56">
            <a:extLst>
              <a:ext uri="{FF2B5EF4-FFF2-40B4-BE49-F238E27FC236}">
                <a16:creationId xmlns:a16="http://schemas.microsoft.com/office/drawing/2014/main" id="{89D4A381-4811-0E5A-5439-5B2F58A0FF60}"/>
              </a:ext>
            </a:extLst>
          </p:cNvPr>
          <p:cNvCxnSpPr>
            <a:cxnSpLocks/>
            <a:endCxn id="26" idx="1"/>
          </p:cNvCxnSpPr>
          <p:nvPr/>
        </p:nvCxnSpPr>
        <p:spPr>
          <a:xfrm rot="16200000" flipH="1">
            <a:off x="775926" y="4347747"/>
            <a:ext cx="3159360" cy="104394"/>
          </a:xfrm>
          <a:prstGeom prst="bentConnector2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58">
            <a:extLst>
              <a:ext uri="{FF2B5EF4-FFF2-40B4-BE49-F238E27FC236}">
                <a16:creationId xmlns:a16="http://schemas.microsoft.com/office/drawing/2014/main" id="{167A11C6-EF22-99EB-FE1B-41C52D5AC2A9}"/>
              </a:ext>
            </a:extLst>
          </p:cNvPr>
          <p:cNvCxnSpPr>
            <a:cxnSpLocks/>
            <a:endCxn id="29" idx="1"/>
          </p:cNvCxnSpPr>
          <p:nvPr/>
        </p:nvCxnSpPr>
        <p:spPr>
          <a:xfrm rot="16200000" flipH="1">
            <a:off x="2456482" y="3978955"/>
            <a:ext cx="281550" cy="163198"/>
          </a:xfrm>
          <a:prstGeom prst="bentConnector2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꺾인 연결선 62">
            <a:extLst>
              <a:ext uri="{FF2B5EF4-FFF2-40B4-BE49-F238E27FC236}">
                <a16:creationId xmlns:a16="http://schemas.microsoft.com/office/drawing/2014/main" id="{B2F60FF3-00CF-D0E2-A11B-6549036B7190}"/>
              </a:ext>
            </a:extLst>
          </p:cNvPr>
          <p:cNvCxnSpPr>
            <a:cxnSpLocks/>
            <a:endCxn id="33" idx="1"/>
          </p:cNvCxnSpPr>
          <p:nvPr/>
        </p:nvCxnSpPr>
        <p:spPr>
          <a:xfrm rot="16200000" flipH="1">
            <a:off x="2274653" y="4094138"/>
            <a:ext cx="644936" cy="162926"/>
          </a:xfrm>
          <a:prstGeom prst="bentConnector2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64">
            <a:extLst>
              <a:ext uri="{FF2B5EF4-FFF2-40B4-BE49-F238E27FC236}">
                <a16:creationId xmlns:a16="http://schemas.microsoft.com/office/drawing/2014/main" id="{A8BCC577-28D9-9C56-57C8-7CD224146174}"/>
              </a:ext>
            </a:extLst>
          </p:cNvPr>
          <p:cNvCxnSpPr>
            <a:cxnSpLocks/>
            <a:endCxn id="34" idx="1"/>
          </p:cNvCxnSpPr>
          <p:nvPr/>
        </p:nvCxnSpPr>
        <p:spPr>
          <a:xfrm rot="16200000" flipH="1">
            <a:off x="2094691" y="4217601"/>
            <a:ext cx="1004858" cy="162928"/>
          </a:xfrm>
          <a:prstGeom prst="bentConnector2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꺾인 연결선 66">
            <a:extLst>
              <a:ext uri="{FF2B5EF4-FFF2-40B4-BE49-F238E27FC236}">
                <a16:creationId xmlns:a16="http://schemas.microsoft.com/office/drawing/2014/main" id="{F3306160-56FE-793C-0117-59506EDBF164}"/>
              </a:ext>
            </a:extLst>
          </p:cNvPr>
          <p:cNvCxnSpPr>
            <a:cxnSpLocks/>
            <a:endCxn id="35" idx="1"/>
          </p:cNvCxnSpPr>
          <p:nvPr/>
        </p:nvCxnSpPr>
        <p:spPr>
          <a:xfrm rot="16200000" flipH="1">
            <a:off x="4118070" y="3595200"/>
            <a:ext cx="281824" cy="153239"/>
          </a:xfrm>
          <a:prstGeom prst="bentConnector2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꺾인 연결선 68">
            <a:extLst>
              <a:ext uri="{FF2B5EF4-FFF2-40B4-BE49-F238E27FC236}">
                <a16:creationId xmlns:a16="http://schemas.microsoft.com/office/drawing/2014/main" id="{4EDDD0AB-7E3A-61CA-2D47-643EF0543479}"/>
              </a:ext>
            </a:extLst>
          </p:cNvPr>
          <p:cNvCxnSpPr>
            <a:cxnSpLocks/>
            <a:endCxn id="36" idx="1"/>
          </p:cNvCxnSpPr>
          <p:nvPr/>
        </p:nvCxnSpPr>
        <p:spPr>
          <a:xfrm rot="16200000" flipH="1">
            <a:off x="3936378" y="3718090"/>
            <a:ext cx="645208" cy="153239"/>
          </a:xfrm>
          <a:prstGeom prst="bentConnector2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꺾인 연결선 70">
            <a:extLst>
              <a:ext uri="{FF2B5EF4-FFF2-40B4-BE49-F238E27FC236}">
                <a16:creationId xmlns:a16="http://schemas.microsoft.com/office/drawing/2014/main" id="{EEE6DE2A-ABCA-5BA9-2014-614B47262AE8}"/>
              </a:ext>
            </a:extLst>
          </p:cNvPr>
          <p:cNvCxnSpPr>
            <a:cxnSpLocks/>
            <a:endCxn id="37" idx="1"/>
          </p:cNvCxnSpPr>
          <p:nvPr/>
        </p:nvCxnSpPr>
        <p:spPr>
          <a:xfrm rot="16200000" flipH="1">
            <a:off x="3759972" y="3847072"/>
            <a:ext cx="1005132" cy="146127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꺾인 연결선 72">
            <a:extLst>
              <a:ext uri="{FF2B5EF4-FFF2-40B4-BE49-F238E27FC236}">
                <a16:creationId xmlns:a16="http://schemas.microsoft.com/office/drawing/2014/main" id="{00AFE1D9-67A0-C8B8-7718-F9E7C5983F31}"/>
              </a:ext>
            </a:extLst>
          </p:cNvPr>
          <p:cNvCxnSpPr>
            <a:cxnSpLocks/>
            <a:endCxn id="38" idx="1"/>
          </p:cNvCxnSpPr>
          <p:nvPr/>
        </p:nvCxnSpPr>
        <p:spPr>
          <a:xfrm rot="16200000" flipH="1">
            <a:off x="3580010" y="3965170"/>
            <a:ext cx="1365056" cy="146127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꺾인 연결선 74">
            <a:extLst>
              <a:ext uri="{FF2B5EF4-FFF2-40B4-BE49-F238E27FC236}">
                <a16:creationId xmlns:a16="http://schemas.microsoft.com/office/drawing/2014/main" id="{33BF59F6-57FC-3EA2-74C3-D0931F1E05D9}"/>
              </a:ext>
            </a:extLst>
          </p:cNvPr>
          <p:cNvCxnSpPr>
            <a:cxnSpLocks/>
            <a:endCxn id="39" idx="1"/>
          </p:cNvCxnSpPr>
          <p:nvPr/>
        </p:nvCxnSpPr>
        <p:spPr>
          <a:xfrm rot="16200000" flipH="1">
            <a:off x="3395165" y="4078063"/>
            <a:ext cx="1734878" cy="14599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2933F9F-01B3-A455-3FBF-BDCE11D53E8B}"/>
              </a:ext>
            </a:extLst>
          </p:cNvPr>
          <p:cNvSpPr/>
          <p:nvPr/>
        </p:nvSpPr>
        <p:spPr>
          <a:xfrm>
            <a:off x="2407803" y="3768826"/>
            <a:ext cx="1366569" cy="230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저온유통체계 구축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3ACE639-DADB-EED1-3AFA-4B9492109B24}"/>
              </a:ext>
            </a:extLst>
          </p:cNvPr>
          <p:cNvSpPr/>
          <p:nvPr/>
        </p:nvSpPr>
        <p:spPr>
          <a:xfrm>
            <a:off x="4050814" y="3190622"/>
            <a:ext cx="1366569" cy="3767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소비촉진홍보지원</a:t>
            </a:r>
          </a:p>
        </p:txBody>
      </p:sp>
      <p:sp>
        <p:nvSpPr>
          <p:cNvPr id="100" name="모서리가 둥근 직사각형 16">
            <a:extLst>
              <a:ext uri="{FF2B5EF4-FFF2-40B4-BE49-F238E27FC236}">
                <a16:creationId xmlns:a16="http://schemas.microsoft.com/office/drawing/2014/main" id="{1F52FE91-D655-E410-E715-03BED85C0929}"/>
              </a:ext>
            </a:extLst>
          </p:cNvPr>
          <p:cNvSpPr/>
          <p:nvPr/>
        </p:nvSpPr>
        <p:spPr>
          <a:xfrm>
            <a:off x="755561" y="4815418"/>
            <a:ext cx="1170357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spc="-150" dirty="0">
                <a:latin typeface="+mn-ea"/>
                <a:cs typeface="Arial" pitchFamily="34" charset="0"/>
              </a:rPr>
              <a:t>전문생산단지 기반조성</a:t>
            </a:r>
            <a:endParaRPr lang="en-US" altLang="ko-KR" sz="1000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spc="-150" dirty="0">
                <a:latin typeface="+mn-ea"/>
                <a:cs typeface="Arial" pitchFamily="34" charset="0"/>
              </a:rPr>
              <a:t>과수생산시설 현대화</a:t>
            </a:r>
            <a:endParaRPr lang="en-US" altLang="ko-KR" sz="1000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spc="-150" dirty="0">
                <a:highlight>
                  <a:srgbClr val="FEF3A0"/>
                </a:highlight>
                <a:latin typeface="+mn-ea"/>
                <a:cs typeface="Arial" pitchFamily="34" charset="0"/>
              </a:rPr>
              <a:t>과수 </a:t>
            </a:r>
            <a:r>
              <a:rPr lang="ko-KR" altLang="en-US" sz="1000" spc="-150" dirty="0" err="1">
                <a:highlight>
                  <a:srgbClr val="FEF3A0"/>
                </a:highlight>
                <a:latin typeface="+mn-ea"/>
                <a:cs typeface="Arial" pitchFamily="34" charset="0"/>
              </a:rPr>
              <a:t>스마트팜</a:t>
            </a:r>
            <a:r>
              <a:rPr lang="ko-KR" altLang="en-US" sz="1000" spc="-150" dirty="0">
                <a:highlight>
                  <a:srgbClr val="FEF3A0"/>
                </a:highlight>
                <a:latin typeface="+mn-ea"/>
                <a:cs typeface="Arial" pitchFamily="34" charset="0"/>
              </a:rPr>
              <a:t> 확산</a:t>
            </a:r>
            <a:endParaRPr lang="en-US" altLang="ko-KR" sz="1000" spc="-150" dirty="0">
              <a:highlight>
                <a:srgbClr val="FEF3A0"/>
              </a:highlight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spc="-150" dirty="0">
                <a:latin typeface="+mn-ea"/>
                <a:cs typeface="Arial" pitchFamily="34" charset="0"/>
              </a:rPr>
              <a:t>과원 규모화</a:t>
            </a:r>
            <a:endParaRPr lang="en-US" altLang="ko-KR" sz="1000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spc="-150" dirty="0">
                <a:latin typeface="+mn-ea"/>
                <a:cs typeface="Arial" pitchFamily="34" charset="0"/>
              </a:rPr>
              <a:t>우량묘목생산지원</a:t>
            </a:r>
            <a:endParaRPr lang="en-US" altLang="ko-KR" sz="1000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spc="-150" dirty="0">
                <a:latin typeface="+mn-ea"/>
                <a:cs typeface="Arial" pitchFamily="34" charset="0"/>
              </a:rPr>
              <a:t>꽃가루 생산단지 조성</a:t>
            </a:r>
            <a:endParaRPr lang="en-US" altLang="ko-KR" sz="1000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01" name="모서리가 둥근 직사각형 16">
            <a:extLst>
              <a:ext uri="{FF2B5EF4-FFF2-40B4-BE49-F238E27FC236}">
                <a16:creationId xmlns:a16="http://schemas.microsoft.com/office/drawing/2014/main" id="{B0258E68-AA99-5BCC-EEC0-C5876272DFAF}"/>
              </a:ext>
            </a:extLst>
          </p:cNvPr>
          <p:cNvSpPr/>
          <p:nvPr/>
        </p:nvSpPr>
        <p:spPr>
          <a:xfrm>
            <a:off x="630264" y="5878417"/>
            <a:ext cx="1366569" cy="54476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spc="-150" dirty="0">
                <a:highlight>
                  <a:srgbClr val="FEF3A0"/>
                </a:highlight>
                <a:latin typeface="+mn-ea"/>
                <a:cs typeface="Arial" pitchFamily="34" charset="0"/>
              </a:rPr>
              <a:t>스마트원예단지 기반조성</a:t>
            </a:r>
            <a:endParaRPr lang="en-US" altLang="ko-KR" sz="1000" spc="-150" dirty="0">
              <a:highlight>
                <a:srgbClr val="FEF3A0"/>
              </a:highlight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spc="-150" dirty="0">
                <a:latin typeface="+mn-ea"/>
                <a:cs typeface="Arial" pitchFamily="34" charset="0"/>
              </a:rPr>
              <a:t>원예시설 현대화</a:t>
            </a:r>
            <a:endParaRPr lang="en-US" altLang="ko-KR" sz="1000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spc="-150" dirty="0" err="1">
                <a:highlight>
                  <a:srgbClr val="FEF3A0"/>
                </a:highlight>
                <a:latin typeface="+mn-ea"/>
                <a:cs typeface="Arial" pitchFamily="34" charset="0"/>
              </a:rPr>
              <a:t>스마트팜</a:t>
            </a:r>
            <a:r>
              <a:rPr lang="ko-KR" altLang="en-US" sz="1000" spc="-150" dirty="0">
                <a:highlight>
                  <a:srgbClr val="FEF3A0"/>
                </a:highlight>
                <a:latin typeface="+mn-ea"/>
                <a:cs typeface="Arial" pitchFamily="34" charset="0"/>
              </a:rPr>
              <a:t> </a:t>
            </a:r>
            <a:r>
              <a:rPr lang="en-US" altLang="ko-KR" sz="1000" spc="-150" dirty="0">
                <a:highlight>
                  <a:srgbClr val="FEF3A0"/>
                </a:highlight>
                <a:latin typeface="+mn-ea"/>
                <a:cs typeface="Arial" pitchFamily="34" charset="0"/>
              </a:rPr>
              <a:t>ICT </a:t>
            </a:r>
            <a:r>
              <a:rPr lang="ko-KR" altLang="en-US" sz="1000" spc="-150" dirty="0">
                <a:highlight>
                  <a:srgbClr val="FEF3A0"/>
                </a:highlight>
                <a:latin typeface="+mn-ea"/>
                <a:cs typeface="Arial" pitchFamily="34" charset="0"/>
              </a:rPr>
              <a:t>융복합 확산</a:t>
            </a:r>
            <a:endParaRPr lang="en-US" altLang="ko-KR" sz="1000" spc="-150" dirty="0">
              <a:highlight>
                <a:srgbClr val="FEF3A0"/>
              </a:highlight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spc="-150" dirty="0">
                <a:latin typeface="+mn-ea"/>
                <a:cs typeface="Arial" pitchFamily="34" charset="0"/>
              </a:rPr>
              <a:t>에너지 이용 효율화</a:t>
            </a:r>
            <a:endParaRPr lang="en-US" altLang="ko-KR" sz="1000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02" name="모서리가 둥근 직사각형 16">
            <a:extLst>
              <a:ext uri="{FF2B5EF4-FFF2-40B4-BE49-F238E27FC236}">
                <a16:creationId xmlns:a16="http://schemas.microsoft.com/office/drawing/2014/main" id="{C8205D0D-A11D-2A99-C293-B468FAE68A14}"/>
              </a:ext>
            </a:extLst>
          </p:cNvPr>
          <p:cNvSpPr/>
          <p:nvPr/>
        </p:nvSpPr>
        <p:spPr>
          <a:xfrm>
            <a:off x="7726083" y="4253480"/>
            <a:ext cx="931646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150" dirty="0">
                <a:latin typeface="+mn-ea"/>
                <a:cs typeface="Arial" pitchFamily="34" charset="0"/>
              </a:rPr>
              <a:t>통합마케팅 육성</a:t>
            </a:r>
            <a:endParaRPr lang="en-US" altLang="ko-KR" sz="10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04" name="모서리가 둥근 직사각형 16">
            <a:extLst>
              <a:ext uri="{FF2B5EF4-FFF2-40B4-BE49-F238E27FC236}">
                <a16:creationId xmlns:a16="http://schemas.microsoft.com/office/drawing/2014/main" id="{4D74DB11-EC48-12F3-EF8F-1C6F0FAC92AE}"/>
              </a:ext>
            </a:extLst>
          </p:cNvPr>
          <p:cNvSpPr/>
          <p:nvPr/>
        </p:nvSpPr>
        <p:spPr>
          <a:xfrm>
            <a:off x="6429980" y="2712219"/>
            <a:ext cx="931646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150" dirty="0">
                <a:latin typeface="+mn-ea"/>
                <a:cs typeface="Arial" pitchFamily="34" charset="0"/>
              </a:rPr>
              <a:t>품목별 수급이슈 대응</a:t>
            </a:r>
            <a:endParaRPr lang="en-US" altLang="ko-KR" sz="10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6BA7D60-9762-C515-9CCC-BF034F7656D1}"/>
              </a:ext>
            </a:extLst>
          </p:cNvPr>
          <p:cNvSpPr/>
          <p:nvPr/>
        </p:nvSpPr>
        <p:spPr>
          <a:xfrm>
            <a:off x="2233363" y="2354534"/>
            <a:ext cx="1541010" cy="3151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유통시설지원</a:t>
            </a:r>
          </a:p>
        </p:txBody>
      </p:sp>
      <p:cxnSp>
        <p:nvCxnSpPr>
          <p:cNvPr id="107" name="연결선: 꺾임 106">
            <a:extLst>
              <a:ext uri="{FF2B5EF4-FFF2-40B4-BE49-F238E27FC236}">
                <a16:creationId xmlns:a16="http://schemas.microsoft.com/office/drawing/2014/main" id="{AFF24398-FB9D-FC2B-5DC5-A7058A07D720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 rot="16200000" flipH="1">
            <a:off x="3658162" y="1363427"/>
            <a:ext cx="336814" cy="164540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연결선: 꺾임 109">
            <a:extLst>
              <a:ext uri="{FF2B5EF4-FFF2-40B4-BE49-F238E27FC236}">
                <a16:creationId xmlns:a16="http://schemas.microsoft.com/office/drawing/2014/main" id="{2F20693D-8B7A-CD39-0EFA-AB55F87CA412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 rot="5400000">
            <a:off x="2013956" y="1364621"/>
            <a:ext cx="336814" cy="16430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연결선: 꺾임 112">
            <a:extLst>
              <a:ext uri="{FF2B5EF4-FFF2-40B4-BE49-F238E27FC236}">
                <a16:creationId xmlns:a16="http://schemas.microsoft.com/office/drawing/2014/main" id="{F99456E0-8983-81C5-F267-4C7A77793A48}"/>
              </a:ext>
            </a:extLst>
          </p:cNvPr>
          <p:cNvCxnSpPr>
            <a:cxnSpLocks/>
            <a:stCxn id="11" idx="2"/>
            <a:endCxn id="13" idx="0"/>
          </p:cNvCxnSpPr>
          <p:nvPr/>
        </p:nvCxnSpPr>
        <p:spPr>
          <a:xfrm rot="5400000">
            <a:off x="2835462" y="2186127"/>
            <a:ext cx="336814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연결선: 꺾임 115">
            <a:extLst>
              <a:ext uri="{FF2B5EF4-FFF2-40B4-BE49-F238E27FC236}">
                <a16:creationId xmlns:a16="http://schemas.microsoft.com/office/drawing/2014/main" id="{BAAC6E33-549D-6882-A803-C9A544157ECC}"/>
              </a:ext>
            </a:extLst>
          </p:cNvPr>
          <p:cNvCxnSpPr>
            <a:cxnSpLocks/>
            <a:stCxn id="10" idx="2"/>
            <a:endCxn id="15" idx="0"/>
          </p:cNvCxnSpPr>
          <p:nvPr/>
        </p:nvCxnSpPr>
        <p:spPr>
          <a:xfrm rot="5400000">
            <a:off x="7189982" y="1719828"/>
            <a:ext cx="340527" cy="92888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연결선: 꺾임 118">
            <a:extLst>
              <a:ext uri="{FF2B5EF4-FFF2-40B4-BE49-F238E27FC236}">
                <a16:creationId xmlns:a16="http://schemas.microsoft.com/office/drawing/2014/main" id="{ABB567A1-132B-6137-962C-51254F010DE9}"/>
              </a:ext>
            </a:extLst>
          </p:cNvPr>
          <p:cNvCxnSpPr>
            <a:cxnSpLocks/>
            <a:stCxn id="10" idx="2"/>
            <a:endCxn id="16" idx="0"/>
          </p:cNvCxnSpPr>
          <p:nvPr/>
        </p:nvCxnSpPr>
        <p:spPr>
          <a:xfrm rot="16200000" flipH="1">
            <a:off x="8120694" y="1717999"/>
            <a:ext cx="340527" cy="93254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연결선: 꺾임 121">
            <a:extLst>
              <a:ext uri="{FF2B5EF4-FFF2-40B4-BE49-F238E27FC236}">
                <a16:creationId xmlns:a16="http://schemas.microsoft.com/office/drawing/2014/main" id="{A704E167-25E1-CFEB-255E-0050C55D0E23}"/>
              </a:ext>
            </a:extLst>
          </p:cNvPr>
          <p:cNvCxnSpPr>
            <a:cxnSpLocks/>
            <a:stCxn id="16" idx="2"/>
            <a:endCxn id="42" idx="3"/>
          </p:cNvCxnSpPr>
          <p:nvPr/>
        </p:nvCxnSpPr>
        <p:spPr>
          <a:xfrm rot="5400000">
            <a:off x="7143270" y="3192694"/>
            <a:ext cx="2136997" cy="1090920"/>
          </a:xfrm>
          <a:prstGeom prst="bentConnector2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모서리가 둥근 직사각형 16">
            <a:extLst>
              <a:ext uri="{FF2B5EF4-FFF2-40B4-BE49-F238E27FC236}">
                <a16:creationId xmlns:a16="http://schemas.microsoft.com/office/drawing/2014/main" id="{DCE4F938-FAAC-7B16-6381-3ADB7AF3225F}"/>
              </a:ext>
            </a:extLst>
          </p:cNvPr>
          <p:cNvSpPr/>
          <p:nvPr/>
        </p:nvSpPr>
        <p:spPr>
          <a:xfrm>
            <a:off x="7725031" y="4675226"/>
            <a:ext cx="931646" cy="24607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150" dirty="0">
                <a:latin typeface="+mn-ea"/>
                <a:cs typeface="Arial" pitchFamily="34" charset="0"/>
              </a:rPr>
              <a:t>수급조절 계약재배</a:t>
            </a:r>
            <a:endParaRPr lang="en-US" altLang="ko-KR" sz="10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cxnSp>
        <p:nvCxnSpPr>
          <p:cNvPr id="125" name="직선 연결선 124">
            <a:extLst>
              <a:ext uri="{FF2B5EF4-FFF2-40B4-BE49-F238E27FC236}">
                <a16:creationId xmlns:a16="http://schemas.microsoft.com/office/drawing/2014/main" id="{D25EF5E8-C6FF-A7D1-E9A1-9972F3C6EA51}"/>
              </a:ext>
            </a:extLst>
          </p:cNvPr>
          <p:cNvCxnSpPr>
            <a:cxnSpLocks/>
            <a:stCxn id="102" idx="2"/>
            <a:endCxn id="103" idx="0"/>
          </p:cNvCxnSpPr>
          <p:nvPr/>
        </p:nvCxnSpPr>
        <p:spPr>
          <a:xfrm flipH="1">
            <a:off x="8190854" y="4499553"/>
            <a:ext cx="1052" cy="175673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연결선: 꺾임 138">
            <a:extLst>
              <a:ext uri="{FF2B5EF4-FFF2-40B4-BE49-F238E27FC236}">
                <a16:creationId xmlns:a16="http://schemas.microsoft.com/office/drawing/2014/main" id="{560118D0-74D4-9AB7-4182-8797497158B3}"/>
              </a:ext>
            </a:extLst>
          </p:cNvPr>
          <p:cNvCxnSpPr>
            <a:cxnSpLocks/>
            <a:stCxn id="10" idx="1"/>
            <a:endCxn id="22" idx="3"/>
          </p:cNvCxnSpPr>
          <p:nvPr/>
        </p:nvCxnSpPr>
        <p:spPr>
          <a:xfrm rot="10800000" flipV="1">
            <a:off x="5417384" y="1856445"/>
            <a:ext cx="1534797" cy="1522575"/>
          </a:xfrm>
          <a:prstGeom prst="bentConnector3">
            <a:avLst>
              <a:gd name="adj1" fmla="val 67491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연결선: 꺾임 142">
            <a:extLst>
              <a:ext uri="{FF2B5EF4-FFF2-40B4-BE49-F238E27FC236}">
                <a16:creationId xmlns:a16="http://schemas.microsoft.com/office/drawing/2014/main" id="{6129F966-4F84-B7C1-3BF3-C3EA93C8A6D3}"/>
              </a:ext>
            </a:extLst>
          </p:cNvPr>
          <p:cNvCxnSpPr>
            <a:cxnSpLocks/>
            <a:stCxn id="40" idx="1"/>
            <a:endCxn id="21" idx="3"/>
          </p:cNvCxnSpPr>
          <p:nvPr/>
        </p:nvCxnSpPr>
        <p:spPr>
          <a:xfrm rot="10800000">
            <a:off x="5417384" y="2960977"/>
            <a:ext cx="723245" cy="951851"/>
          </a:xfrm>
          <a:prstGeom prst="bentConnector3">
            <a:avLst>
              <a:gd name="adj1" fmla="val 68559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연결선: 꺾임 146">
            <a:extLst>
              <a:ext uri="{FF2B5EF4-FFF2-40B4-BE49-F238E27FC236}">
                <a16:creationId xmlns:a16="http://schemas.microsoft.com/office/drawing/2014/main" id="{BF65059A-E05C-06EB-4415-F0E94C5D6B7A}"/>
              </a:ext>
            </a:extLst>
          </p:cNvPr>
          <p:cNvCxnSpPr>
            <a:cxnSpLocks/>
            <a:stCxn id="40" idx="1"/>
            <a:endCxn id="11" idx="3"/>
          </p:cNvCxnSpPr>
          <p:nvPr/>
        </p:nvCxnSpPr>
        <p:spPr>
          <a:xfrm rot="10800000">
            <a:off x="3876376" y="1860159"/>
            <a:ext cx="2264253" cy="2052668"/>
          </a:xfrm>
          <a:prstGeom prst="bentConnector3">
            <a:avLst>
              <a:gd name="adj1" fmla="val 21842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연결선: 꺾임 151">
            <a:extLst>
              <a:ext uri="{FF2B5EF4-FFF2-40B4-BE49-F238E27FC236}">
                <a16:creationId xmlns:a16="http://schemas.microsoft.com/office/drawing/2014/main" id="{EC1C8DA3-2755-364E-0923-DB19B9A1E114}"/>
              </a:ext>
            </a:extLst>
          </p:cNvPr>
          <p:cNvCxnSpPr>
            <a:cxnSpLocks/>
            <a:stCxn id="11" idx="1"/>
            <a:endCxn id="23" idx="1"/>
          </p:cNvCxnSpPr>
          <p:nvPr/>
        </p:nvCxnSpPr>
        <p:spPr>
          <a:xfrm rot="10800000" flipV="1">
            <a:off x="590352" y="1860159"/>
            <a:ext cx="1541010" cy="2030474"/>
          </a:xfrm>
          <a:prstGeom prst="bentConnector3">
            <a:avLst>
              <a:gd name="adj1" fmla="val 114834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연결선: 꺾임 155">
            <a:extLst>
              <a:ext uri="{FF2B5EF4-FFF2-40B4-BE49-F238E27FC236}">
                <a16:creationId xmlns:a16="http://schemas.microsoft.com/office/drawing/2014/main" id="{B46D8AB7-4959-098F-349B-72DCF6A5EA58}"/>
              </a:ext>
            </a:extLst>
          </p:cNvPr>
          <p:cNvCxnSpPr>
            <a:cxnSpLocks/>
            <a:stCxn id="173" idx="1"/>
            <a:endCxn id="20" idx="3"/>
          </p:cNvCxnSpPr>
          <p:nvPr/>
        </p:nvCxnSpPr>
        <p:spPr>
          <a:xfrm rot="10800000">
            <a:off x="3774373" y="3884027"/>
            <a:ext cx="1796637" cy="2223091"/>
          </a:xfrm>
          <a:prstGeom prst="bentConnector3">
            <a:avLst>
              <a:gd name="adj1" fmla="val 89689"/>
            </a:avLst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연결선: 꺾임 165">
            <a:extLst>
              <a:ext uri="{FF2B5EF4-FFF2-40B4-BE49-F238E27FC236}">
                <a16:creationId xmlns:a16="http://schemas.microsoft.com/office/drawing/2014/main" id="{E28442F7-147C-EBDF-F626-39EE550088E7}"/>
              </a:ext>
            </a:extLst>
          </p:cNvPr>
          <p:cNvCxnSpPr>
            <a:cxnSpLocks/>
          </p:cNvCxnSpPr>
          <p:nvPr/>
        </p:nvCxnSpPr>
        <p:spPr>
          <a:xfrm rot="5400000">
            <a:off x="5769394" y="2927880"/>
            <a:ext cx="3444125" cy="2927677"/>
          </a:xfrm>
          <a:prstGeom prst="bentConnector2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모서리가 둥근 직사각형 16">
            <a:extLst>
              <a:ext uri="{FF2B5EF4-FFF2-40B4-BE49-F238E27FC236}">
                <a16:creationId xmlns:a16="http://schemas.microsoft.com/office/drawing/2014/main" id="{D3697E54-B03F-F180-FE0B-F7D19382539C}"/>
              </a:ext>
            </a:extLst>
          </p:cNvPr>
          <p:cNvSpPr/>
          <p:nvPr/>
        </p:nvSpPr>
        <p:spPr>
          <a:xfrm>
            <a:off x="5571009" y="5984080"/>
            <a:ext cx="1366569" cy="24607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150">
                <a:latin typeface="+mn-ea"/>
                <a:cs typeface="Arial" pitchFamily="34" charset="0"/>
              </a:rPr>
              <a:t>저온유통기반 수급조절 </a:t>
            </a:r>
            <a:endParaRPr lang="en-US" altLang="ko-KR" sz="10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82" name="직사각형 181">
            <a:extLst>
              <a:ext uri="{FF2B5EF4-FFF2-40B4-BE49-F238E27FC236}">
                <a16:creationId xmlns:a16="http://schemas.microsoft.com/office/drawing/2014/main" id="{2ABC32F1-1899-2C59-0743-73A30746430A}"/>
              </a:ext>
            </a:extLst>
          </p:cNvPr>
          <p:cNvSpPr/>
          <p:nvPr/>
        </p:nvSpPr>
        <p:spPr>
          <a:xfrm>
            <a:off x="2407803" y="3197061"/>
            <a:ext cx="1366569" cy="2284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유통시설 현대화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83" name="직사각형 182">
            <a:extLst>
              <a:ext uri="{FF2B5EF4-FFF2-40B4-BE49-F238E27FC236}">
                <a16:creationId xmlns:a16="http://schemas.microsoft.com/office/drawing/2014/main" id="{E28D35B0-D1B3-81EC-79E8-6DD8BDCF3AFC}"/>
              </a:ext>
            </a:extLst>
          </p:cNvPr>
          <p:cNvSpPr/>
          <p:nvPr/>
        </p:nvSpPr>
        <p:spPr>
          <a:xfrm>
            <a:off x="2407803" y="3474145"/>
            <a:ext cx="1366569" cy="2284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 err="1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과수거점산지유통센터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862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88CF87-14A6-A7BB-6093-B3CEF7555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원예산업발전계획 핵심사항</a:t>
            </a:r>
            <a:endParaRPr lang="ko-KR" altLang="en-US" sz="32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5EE2F3B-6F3B-77B3-FC41-811F52D891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420" r="19469"/>
          <a:stretch/>
        </p:blipFill>
        <p:spPr>
          <a:xfrm>
            <a:off x="481118" y="1574152"/>
            <a:ext cx="7977336" cy="5069236"/>
          </a:xfrm>
          <a:prstGeom prst="rect">
            <a:avLst/>
          </a:prstGeom>
        </p:spPr>
      </p:pic>
      <p:sp>
        <p:nvSpPr>
          <p:cNvPr id="5" name="사각형: 둥근 위쪽 모서리 40">
            <a:extLst>
              <a:ext uri="{FF2B5EF4-FFF2-40B4-BE49-F238E27FC236}">
                <a16:creationId xmlns:a16="http://schemas.microsoft.com/office/drawing/2014/main" id="{B532505D-AAD4-25D1-18AE-346D4ADD7555}"/>
              </a:ext>
            </a:extLst>
          </p:cNvPr>
          <p:cNvSpPr/>
          <p:nvPr/>
        </p:nvSpPr>
        <p:spPr>
          <a:xfrm rot="5400000">
            <a:off x="1720418" y="-54361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모서리가 둥근 직사각형 16">
            <a:extLst>
              <a:ext uri="{FF2B5EF4-FFF2-40B4-BE49-F238E27FC236}">
                <a16:creationId xmlns:a16="http://schemas.microsoft.com/office/drawing/2014/main" id="{98DD08BB-DCE0-AB43-8BC2-0C029FB56814}"/>
              </a:ext>
            </a:extLst>
          </p:cNvPr>
          <p:cNvSpPr/>
          <p:nvPr/>
        </p:nvSpPr>
        <p:spPr>
          <a:xfrm>
            <a:off x="482719" y="1207781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주요 지원사업 신청 및 지원  방법</a:t>
            </a:r>
            <a:endParaRPr lang="en-US" altLang="ko-KR" sz="14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D7BE6B0-54E2-BA36-4C31-222705138330}"/>
              </a:ext>
            </a:extLst>
          </p:cNvPr>
          <p:cNvSpPr/>
          <p:nvPr/>
        </p:nvSpPr>
        <p:spPr>
          <a:xfrm>
            <a:off x="332700" y="124753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4175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원예산업발전계획 핵심사항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54361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207781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주요 지원사업 리스트</a:t>
            </a:r>
            <a:endParaRPr lang="en-US" altLang="ko-KR" sz="14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24753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E4F208CE-8DC4-8ADB-C744-18565962A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976558"/>
              </p:ext>
            </p:extLst>
          </p:nvPr>
        </p:nvGraphicFramePr>
        <p:xfrm>
          <a:off x="333205" y="1621799"/>
          <a:ext cx="4608512" cy="4688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1110548800"/>
                    </a:ext>
                  </a:extLst>
                </a:gridCol>
                <a:gridCol w="2674284">
                  <a:extLst>
                    <a:ext uri="{9D8B030D-6E8A-4147-A177-3AD203B41FA5}">
                      <a16:colId xmlns:a16="http://schemas.microsoft.com/office/drawing/2014/main" val="174806534"/>
                    </a:ext>
                  </a:extLst>
                </a:gridCol>
                <a:gridCol w="285535">
                  <a:extLst>
                    <a:ext uri="{9D8B030D-6E8A-4147-A177-3AD203B41FA5}">
                      <a16:colId xmlns:a16="http://schemas.microsoft.com/office/drawing/2014/main" val="3601455347"/>
                    </a:ext>
                  </a:extLst>
                </a:gridCol>
                <a:gridCol w="285535">
                  <a:extLst>
                    <a:ext uri="{9D8B030D-6E8A-4147-A177-3AD203B41FA5}">
                      <a16:colId xmlns:a16="http://schemas.microsoft.com/office/drawing/2014/main" val="348564911"/>
                    </a:ext>
                  </a:extLst>
                </a:gridCol>
                <a:gridCol w="285535">
                  <a:extLst>
                    <a:ext uri="{9D8B030D-6E8A-4147-A177-3AD203B41FA5}">
                      <a16:colId xmlns:a16="http://schemas.microsoft.com/office/drawing/2014/main" val="1149780184"/>
                    </a:ext>
                  </a:extLst>
                </a:gridCol>
                <a:gridCol w="285535">
                  <a:extLst>
                    <a:ext uri="{9D8B030D-6E8A-4147-A177-3AD203B41FA5}">
                      <a16:colId xmlns:a16="http://schemas.microsoft.com/office/drawing/2014/main" val="620213374"/>
                    </a:ext>
                  </a:extLst>
                </a:gridCol>
              </a:tblGrid>
              <a:tr h="273244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정책사업명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품목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929477"/>
                  </a:ext>
                </a:extLst>
              </a:tr>
              <a:tr h="2732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채소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그외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983973"/>
                  </a:ext>
                </a:extLst>
              </a:tr>
              <a:tr h="273244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원예작물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시설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ㆍ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장비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농업에너지 이용효율화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8172021"/>
                  </a:ext>
                </a:extLst>
              </a:tr>
              <a:tr h="28144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시설원예 현대화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108591"/>
                  </a:ext>
                </a:extLst>
              </a:tr>
              <a:tr h="27324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5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스마트팜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ICT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융복합확산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시설보급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/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컨설팅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spc="-5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431893"/>
                  </a:ext>
                </a:extLst>
              </a:tr>
              <a:tr h="2732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spc="-5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스마트팜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ICT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융복합확산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온실신축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spc="-5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5273"/>
                  </a:ext>
                </a:extLst>
              </a:tr>
              <a:tr h="27324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1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스마트원예단지 기반조성</a:t>
                      </a:r>
                      <a:r>
                        <a:rPr lang="en-US" altLang="ko-KR" sz="1100" spc="-1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spc="-1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시설원예기반조성</a:t>
                      </a:r>
                      <a:r>
                        <a:rPr lang="en-US" altLang="ko-KR" sz="1100" spc="-1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spc="-15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48405"/>
                  </a:ext>
                </a:extLst>
              </a:tr>
              <a:tr h="273244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채소생산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5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고추비가림재배시설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지원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220499"/>
                  </a:ext>
                </a:extLst>
              </a:tr>
              <a:tr h="27324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채소가격 안정지원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360702"/>
                  </a:ext>
                </a:extLst>
              </a:tr>
              <a:tr h="27324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5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밭작물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공동경영체 육성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53295"/>
                  </a:ext>
                </a:extLst>
              </a:tr>
              <a:tr h="273244"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과수분야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과실전문생산단지 기반조성비 지원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513862"/>
                  </a:ext>
                </a:extLst>
              </a:tr>
              <a:tr h="27324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과수생산시설현대화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고품질 현대화사업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spc="-5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676179"/>
                  </a:ext>
                </a:extLst>
              </a:tr>
              <a:tr h="27324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과수분야 </a:t>
                      </a:r>
                      <a:r>
                        <a:rPr lang="ko-KR" altLang="en-US" sz="1100" spc="-5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스마트팜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확산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69681"/>
                  </a:ext>
                </a:extLst>
              </a:tr>
              <a:tr h="27324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과원 규모화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융자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spc="-5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544307"/>
                  </a:ext>
                </a:extLst>
              </a:tr>
              <a:tr h="30807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5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과수우량묘목생산지원</a:t>
                      </a:r>
                      <a:endParaRPr lang="ko-KR" altLang="en-US" sz="1100" spc="-5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745444"/>
                  </a:ext>
                </a:extLst>
              </a:tr>
              <a:tr h="27324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5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꽃과루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생산단지 조성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62207"/>
                  </a:ext>
                </a:extLst>
              </a:tr>
              <a:tr h="2732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화훼ㆍ특작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특용작물시설현대화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버섯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/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약용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/</a:t>
                      </a:r>
                      <a:r>
                        <a:rPr lang="ko-KR" altLang="en-US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녹차 등</a:t>
                      </a:r>
                      <a:r>
                        <a:rPr lang="en-US" altLang="ko-KR" sz="1100" spc="-5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spc="-5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382473"/>
                  </a:ext>
                </a:extLst>
              </a:tr>
            </a:tbl>
          </a:graphicData>
        </a:graphic>
      </p:graphicFrame>
      <p:graphicFrame>
        <p:nvGraphicFramePr>
          <p:cNvPr id="77" name="표 76">
            <a:extLst>
              <a:ext uri="{FF2B5EF4-FFF2-40B4-BE49-F238E27FC236}">
                <a16:creationId xmlns:a16="http://schemas.microsoft.com/office/drawing/2014/main" id="{CC3BB2B9-4B5C-B10F-41F6-25400F213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670491"/>
              </p:ext>
            </p:extLst>
          </p:nvPr>
        </p:nvGraphicFramePr>
        <p:xfrm>
          <a:off x="4990824" y="1621150"/>
          <a:ext cx="4608512" cy="4688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1110548800"/>
                    </a:ext>
                  </a:extLst>
                </a:gridCol>
                <a:gridCol w="2674284">
                  <a:extLst>
                    <a:ext uri="{9D8B030D-6E8A-4147-A177-3AD203B41FA5}">
                      <a16:colId xmlns:a16="http://schemas.microsoft.com/office/drawing/2014/main" val="174806534"/>
                    </a:ext>
                  </a:extLst>
                </a:gridCol>
                <a:gridCol w="285535">
                  <a:extLst>
                    <a:ext uri="{9D8B030D-6E8A-4147-A177-3AD203B41FA5}">
                      <a16:colId xmlns:a16="http://schemas.microsoft.com/office/drawing/2014/main" val="3601455347"/>
                    </a:ext>
                  </a:extLst>
                </a:gridCol>
                <a:gridCol w="285535">
                  <a:extLst>
                    <a:ext uri="{9D8B030D-6E8A-4147-A177-3AD203B41FA5}">
                      <a16:colId xmlns:a16="http://schemas.microsoft.com/office/drawing/2014/main" val="348564911"/>
                    </a:ext>
                  </a:extLst>
                </a:gridCol>
                <a:gridCol w="285535">
                  <a:extLst>
                    <a:ext uri="{9D8B030D-6E8A-4147-A177-3AD203B41FA5}">
                      <a16:colId xmlns:a16="http://schemas.microsoft.com/office/drawing/2014/main" val="1149780184"/>
                    </a:ext>
                  </a:extLst>
                </a:gridCol>
                <a:gridCol w="285535">
                  <a:extLst>
                    <a:ext uri="{9D8B030D-6E8A-4147-A177-3AD203B41FA5}">
                      <a16:colId xmlns:a16="http://schemas.microsoft.com/office/drawing/2014/main" val="620213374"/>
                    </a:ext>
                  </a:extLst>
                </a:gridCol>
              </a:tblGrid>
              <a:tr h="277706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정책사업명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품목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929477"/>
                  </a:ext>
                </a:extLst>
              </a:tr>
              <a:tr h="2777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채소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그외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983973"/>
                  </a:ext>
                </a:extLst>
              </a:tr>
              <a:tr h="277706">
                <a:tc rowSpan="8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유통시설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장비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물류기기공동이용 지원사업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8172021"/>
                  </a:ext>
                </a:extLst>
              </a:tr>
              <a:tr h="27937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농산물산지유통센터지원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자치단체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108591"/>
                  </a:ext>
                </a:extLst>
              </a:tr>
              <a:tr h="274373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과수거점산지유통센터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건립 지원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431893"/>
                  </a:ext>
                </a:extLst>
              </a:tr>
              <a:tr h="2760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spc="-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저온유통체계구축</a:t>
                      </a:r>
                      <a:r>
                        <a:rPr lang="en-US" altLang="ko-KR" sz="1100" spc="-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spc="-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저온수송차량</a:t>
                      </a:r>
                      <a:r>
                        <a:rPr lang="en-US" altLang="ko-KR" sz="1100" spc="-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-</a:t>
                      </a:r>
                      <a:r>
                        <a:rPr lang="ko-KR" altLang="en-US" sz="1100" spc="-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자치단체</a:t>
                      </a:r>
                      <a:r>
                        <a:rPr lang="en-US" altLang="ko-KR" sz="1100" spc="-1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spc="-1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5273"/>
                  </a:ext>
                </a:extLst>
              </a:tr>
              <a:tr h="27770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식품소재 및 반가공산업 육성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48405"/>
                  </a:ext>
                </a:extLst>
              </a:tr>
              <a:tr h="27770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유통시설 현대화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220499"/>
                  </a:ext>
                </a:extLst>
              </a:tr>
              <a:tr h="27770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저온유통체계구축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화훼류습식유통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360702"/>
                  </a:ext>
                </a:extLst>
              </a:tr>
              <a:tr h="27770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저온유통체계구축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출하조절시설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53295"/>
                  </a:ext>
                </a:extLst>
              </a:tr>
              <a:tr h="277706">
                <a:tc rowSpan="7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마케팅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ㆍ소비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공동선별비지원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자치단체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513862"/>
                  </a:ext>
                </a:extLst>
              </a:tr>
              <a:tr h="27180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도매유통활성화지원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융자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676179"/>
                  </a:ext>
                </a:extLst>
              </a:tr>
              <a:tr h="26590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화훼유통개선지원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융자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69681"/>
                  </a:ext>
                </a:extLst>
              </a:tr>
              <a:tr h="26000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공판장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청과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도매시장 출하촉진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융자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544307"/>
                  </a:ext>
                </a:extLst>
              </a:tr>
              <a:tr h="28360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산지유통활성화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융자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745444"/>
                  </a:ext>
                </a:extLst>
              </a:tr>
              <a:tr h="27770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과실브랜드 육성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62207"/>
                  </a:ext>
                </a:extLst>
              </a:tr>
              <a:tr h="27770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자조금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지원사업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382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2202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창녕군 원예산업발전계획 수립계획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54361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199392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원예산업발전계획 수립 주요 프로세스</a:t>
            </a:r>
            <a:endParaRPr lang="en-US" altLang="ko-KR" sz="14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24753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AE4B0-CF5F-2BF3-7080-1C78FC7309F9}"/>
              </a:ext>
            </a:extLst>
          </p:cNvPr>
          <p:cNvSpPr/>
          <p:nvPr/>
        </p:nvSpPr>
        <p:spPr>
          <a:xfrm>
            <a:off x="3746809" y="2580958"/>
            <a:ext cx="2485579" cy="36004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16">
            <a:extLst>
              <a:ext uri="{FF2B5EF4-FFF2-40B4-BE49-F238E27FC236}">
                <a16:creationId xmlns:a16="http://schemas.microsoft.com/office/drawing/2014/main" id="{F8343ECD-9574-234D-F075-CFEE1AF6675D}"/>
              </a:ext>
            </a:extLst>
          </p:cNvPr>
          <p:cNvSpPr/>
          <p:nvPr/>
        </p:nvSpPr>
        <p:spPr>
          <a:xfrm>
            <a:off x="4441480" y="2637630"/>
            <a:ext cx="1115707" cy="2379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ko-KR" altLang="en-US" sz="1400" b="1" spc="-100" dirty="0">
                <a:highlight>
                  <a:srgbClr val="FFFF00"/>
                </a:highlight>
                <a:latin typeface="+mn-ea"/>
                <a:cs typeface="Arial" pitchFamily="34" charset="0"/>
              </a:rPr>
              <a:t>보유자원 검토</a:t>
            </a:r>
            <a:r>
              <a:rPr lang="en-US" altLang="ko-KR" sz="1400" b="1" spc="-100" dirty="0">
                <a:highlight>
                  <a:srgbClr val="FFFF00"/>
                </a:highlight>
                <a:latin typeface="+mn-ea"/>
                <a:cs typeface="Arial" pitchFamily="34" charset="0"/>
              </a:rPr>
              <a:t>(</a:t>
            </a:r>
            <a:r>
              <a:rPr lang="ko-KR" altLang="en-US" sz="1400" b="1" spc="-100" dirty="0">
                <a:highlight>
                  <a:srgbClr val="FFFF00"/>
                </a:highlight>
                <a:latin typeface="+mn-ea"/>
                <a:cs typeface="Arial" pitchFamily="34" charset="0"/>
              </a:rPr>
              <a:t>전략요인 도출</a:t>
            </a:r>
            <a:r>
              <a:rPr lang="en-US" altLang="ko-KR" sz="1400" b="1" spc="-100" dirty="0">
                <a:highlight>
                  <a:srgbClr val="FFFF00"/>
                </a:highlight>
                <a:latin typeface="+mn-ea"/>
                <a:cs typeface="Arial" pitchFamily="34" charset="0"/>
              </a:rPr>
              <a:t>)</a:t>
            </a:r>
            <a:r>
              <a:rPr lang="ko-KR" altLang="en-US" sz="1400" b="1" spc="-100" dirty="0">
                <a:highlight>
                  <a:srgbClr val="FFFF00"/>
                </a:highlight>
                <a:latin typeface="+mn-ea"/>
                <a:cs typeface="Arial" pitchFamily="34" charset="0"/>
              </a:rPr>
              <a:t> </a:t>
            </a:r>
            <a:endParaRPr lang="en-US" altLang="ko-KR" sz="1400" b="1" spc="-10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6" name="모서리가 둥근 직사각형 16">
            <a:extLst>
              <a:ext uri="{FF2B5EF4-FFF2-40B4-BE49-F238E27FC236}">
                <a16:creationId xmlns:a16="http://schemas.microsoft.com/office/drawing/2014/main" id="{EDC61FCA-A875-7E43-FA3A-21B1A5F352B9}"/>
              </a:ext>
            </a:extLst>
          </p:cNvPr>
          <p:cNvSpPr/>
          <p:nvPr/>
        </p:nvSpPr>
        <p:spPr>
          <a:xfrm>
            <a:off x="3530785" y="4103893"/>
            <a:ext cx="1401613" cy="538404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dirty="0">
                <a:latin typeface="+mn-ea"/>
                <a:cs typeface="Arial" pitchFamily="34" charset="0"/>
              </a:rPr>
              <a:t>주요 재배품종</a:t>
            </a:r>
            <a:r>
              <a:rPr lang="en-US" altLang="ko-KR" sz="1000" b="1" dirty="0">
                <a:latin typeface="+mn-ea"/>
                <a:cs typeface="Arial" pitchFamily="34" charset="0"/>
              </a:rPr>
              <a:t>/</a:t>
            </a:r>
            <a:r>
              <a:rPr lang="ko-KR" altLang="en-US" sz="1000" b="1" dirty="0">
                <a:latin typeface="+mn-ea"/>
                <a:cs typeface="Arial" pitchFamily="34" charset="0"/>
              </a:rPr>
              <a:t>규모</a:t>
            </a:r>
            <a:endParaRPr lang="en-US" altLang="ko-KR" sz="1000" b="1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dirty="0">
                <a:latin typeface="+mn-ea"/>
                <a:cs typeface="Arial" pitchFamily="34" charset="0"/>
              </a:rPr>
              <a:t>작황 변화추세</a:t>
            </a:r>
            <a:r>
              <a:rPr lang="en-US" altLang="ko-KR" sz="1000" b="1" dirty="0">
                <a:latin typeface="+mn-ea"/>
                <a:cs typeface="Arial" pitchFamily="34" charset="0"/>
              </a:rPr>
              <a:t>/</a:t>
            </a:r>
            <a:r>
              <a:rPr lang="ko-KR" altLang="en-US" sz="1000" b="1" dirty="0">
                <a:latin typeface="+mn-ea"/>
                <a:cs typeface="Arial" pitchFamily="34" charset="0"/>
              </a:rPr>
              <a:t>요인</a:t>
            </a:r>
            <a:endParaRPr lang="en-US" altLang="ko-KR" sz="1000" b="1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dirty="0">
                <a:latin typeface="+mn-ea"/>
                <a:cs typeface="Arial" pitchFamily="34" charset="0"/>
              </a:rPr>
              <a:t>생산기반 변화흐름 </a:t>
            </a:r>
            <a:endParaRPr lang="en-US" altLang="ko-KR" sz="1000" b="1" dirty="0">
              <a:latin typeface="+mn-ea"/>
              <a:cs typeface="Arial" pitchFamily="34" charset="0"/>
            </a:endParaRPr>
          </a:p>
        </p:txBody>
      </p:sp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585E89FA-26EB-DFE3-2621-8295149FDCD6}"/>
              </a:ext>
            </a:extLst>
          </p:cNvPr>
          <p:cNvSpPr/>
          <p:nvPr/>
        </p:nvSpPr>
        <p:spPr>
          <a:xfrm>
            <a:off x="5241493" y="3886345"/>
            <a:ext cx="1183956" cy="19514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/>
            <a:r>
              <a:rPr lang="en-US" altLang="ko-KR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[</a:t>
            </a:r>
            <a:r>
              <a:rPr lang="ko-KR" altLang="en-US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보유자원 적정성 검토</a:t>
            </a:r>
            <a:r>
              <a:rPr lang="en-US" altLang="ko-KR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] </a:t>
            </a:r>
          </a:p>
        </p:txBody>
      </p:sp>
      <p:sp>
        <p:nvSpPr>
          <p:cNvPr id="18" name="모서리가 둥근 직사각형 16">
            <a:extLst>
              <a:ext uri="{FF2B5EF4-FFF2-40B4-BE49-F238E27FC236}">
                <a16:creationId xmlns:a16="http://schemas.microsoft.com/office/drawing/2014/main" id="{D8DE336D-F325-8C0E-5022-2101FEC3D9A7}"/>
              </a:ext>
            </a:extLst>
          </p:cNvPr>
          <p:cNvSpPr/>
          <p:nvPr/>
        </p:nvSpPr>
        <p:spPr>
          <a:xfrm>
            <a:off x="5111089" y="4103894"/>
            <a:ext cx="1401614" cy="533544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dirty="0">
                <a:latin typeface="+mn-ea"/>
                <a:cs typeface="Arial" pitchFamily="34" charset="0"/>
              </a:rPr>
              <a:t>출하 유통구조</a:t>
            </a:r>
            <a:endParaRPr lang="en-US" altLang="ko-KR" sz="1000" b="1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dirty="0">
                <a:latin typeface="+mn-ea"/>
                <a:cs typeface="Arial" pitchFamily="34" charset="0"/>
              </a:rPr>
              <a:t>유통조직</a:t>
            </a:r>
            <a:r>
              <a:rPr lang="en-US" altLang="ko-KR" sz="1000" b="1" dirty="0">
                <a:latin typeface="+mn-ea"/>
                <a:cs typeface="Arial" pitchFamily="34" charset="0"/>
              </a:rPr>
              <a:t>/</a:t>
            </a:r>
            <a:r>
              <a:rPr lang="ko-KR" altLang="en-US" sz="1000" b="1" dirty="0">
                <a:latin typeface="+mn-ea"/>
                <a:cs typeface="Arial" pitchFamily="34" charset="0"/>
              </a:rPr>
              <a:t>시설 보유</a:t>
            </a:r>
            <a:endParaRPr lang="en-US" altLang="ko-KR" sz="1000" b="1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dirty="0">
                <a:latin typeface="+mn-ea"/>
                <a:cs typeface="Arial" pitchFamily="34" charset="0"/>
              </a:rPr>
              <a:t>정책연계 구조</a:t>
            </a:r>
            <a:endParaRPr lang="en-US" altLang="ko-KR" sz="1000" b="1" dirty="0">
              <a:latin typeface="+mn-ea"/>
              <a:cs typeface="Arial" pitchFamily="34" charset="0"/>
            </a:endParaRPr>
          </a:p>
        </p:txBody>
      </p:sp>
      <p:sp>
        <p:nvSpPr>
          <p:cNvPr id="19" name="모서리가 둥근 직사각형 16">
            <a:extLst>
              <a:ext uri="{FF2B5EF4-FFF2-40B4-BE49-F238E27FC236}">
                <a16:creationId xmlns:a16="http://schemas.microsoft.com/office/drawing/2014/main" id="{996A618D-C985-4057-F450-A46E12E07079}"/>
              </a:ext>
            </a:extLst>
          </p:cNvPr>
          <p:cNvSpPr/>
          <p:nvPr/>
        </p:nvSpPr>
        <p:spPr>
          <a:xfrm>
            <a:off x="3634948" y="3896521"/>
            <a:ext cx="1183956" cy="19514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/>
            <a:r>
              <a:rPr lang="en-US" altLang="ko-KR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[</a:t>
            </a:r>
            <a:r>
              <a:rPr lang="ko-KR" altLang="en-US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주요작물 경쟁력 검토</a:t>
            </a:r>
            <a:r>
              <a:rPr lang="en-US" altLang="ko-KR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] </a:t>
            </a:r>
          </a:p>
        </p:txBody>
      </p:sp>
      <p:sp>
        <p:nvSpPr>
          <p:cNvPr id="27" name="Oval 8">
            <a:extLst>
              <a:ext uri="{FF2B5EF4-FFF2-40B4-BE49-F238E27FC236}">
                <a16:creationId xmlns:a16="http://schemas.microsoft.com/office/drawing/2014/main" id="{A3C37EF7-CC7C-1AE4-D5ED-DA8B9EE97235}"/>
              </a:ext>
            </a:extLst>
          </p:cNvPr>
          <p:cNvSpPr/>
          <p:nvPr/>
        </p:nvSpPr>
        <p:spPr>
          <a:xfrm>
            <a:off x="3858485" y="3179960"/>
            <a:ext cx="612000" cy="612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9" name="모서리가 둥근 직사각형 16">
            <a:extLst>
              <a:ext uri="{FF2B5EF4-FFF2-40B4-BE49-F238E27FC236}">
                <a16:creationId xmlns:a16="http://schemas.microsoft.com/office/drawing/2014/main" id="{BABFE2D6-BEC8-66BB-E796-F43D82A462AE}"/>
              </a:ext>
            </a:extLst>
          </p:cNvPr>
          <p:cNvSpPr/>
          <p:nvPr/>
        </p:nvSpPr>
        <p:spPr>
          <a:xfrm>
            <a:off x="3907603" y="3513646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전략품목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33" name="Oval 8">
            <a:extLst>
              <a:ext uri="{FF2B5EF4-FFF2-40B4-BE49-F238E27FC236}">
                <a16:creationId xmlns:a16="http://schemas.microsoft.com/office/drawing/2014/main" id="{78014F21-59C7-0A89-DCF7-0A86265A311F}"/>
              </a:ext>
            </a:extLst>
          </p:cNvPr>
          <p:cNvSpPr/>
          <p:nvPr/>
        </p:nvSpPr>
        <p:spPr>
          <a:xfrm>
            <a:off x="4685767" y="3179960"/>
            <a:ext cx="612000" cy="612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6" name="Oval 8">
            <a:extLst>
              <a:ext uri="{FF2B5EF4-FFF2-40B4-BE49-F238E27FC236}">
                <a16:creationId xmlns:a16="http://schemas.microsoft.com/office/drawing/2014/main" id="{2B1D0423-ED73-747D-6682-5733CC896162}"/>
              </a:ext>
            </a:extLst>
          </p:cNvPr>
          <p:cNvSpPr/>
          <p:nvPr/>
        </p:nvSpPr>
        <p:spPr>
          <a:xfrm>
            <a:off x="5488690" y="3179960"/>
            <a:ext cx="612000" cy="612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9" name="모서리가 둥근 직사각형 16">
            <a:extLst>
              <a:ext uri="{FF2B5EF4-FFF2-40B4-BE49-F238E27FC236}">
                <a16:creationId xmlns:a16="http://schemas.microsoft.com/office/drawing/2014/main" id="{10455EFB-C9B9-2F3F-932E-9689536433A0}"/>
              </a:ext>
            </a:extLst>
          </p:cNvPr>
          <p:cNvSpPr/>
          <p:nvPr/>
        </p:nvSpPr>
        <p:spPr>
          <a:xfrm>
            <a:off x="4737003" y="3507874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생산농가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40" name="모서리가 둥근 직사각형 16">
            <a:extLst>
              <a:ext uri="{FF2B5EF4-FFF2-40B4-BE49-F238E27FC236}">
                <a16:creationId xmlns:a16="http://schemas.microsoft.com/office/drawing/2014/main" id="{83C91E17-92CF-7FCC-15EE-55A8784AF27C}"/>
              </a:ext>
            </a:extLst>
          </p:cNvPr>
          <p:cNvSpPr/>
          <p:nvPr/>
        </p:nvSpPr>
        <p:spPr>
          <a:xfrm>
            <a:off x="5548798" y="3507874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유통조직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BBDF2B6C-9967-78F3-A81D-76FF64F36772}"/>
              </a:ext>
            </a:extLst>
          </p:cNvPr>
          <p:cNvCxnSpPr>
            <a:cxnSpLocks/>
            <a:stCxn id="9" idx="2"/>
            <a:endCxn id="27" idx="0"/>
          </p:cNvCxnSpPr>
          <p:nvPr/>
        </p:nvCxnSpPr>
        <p:spPr>
          <a:xfrm flipH="1">
            <a:off x="4164485" y="2940999"/>
            <a:ext cx="825114" cy="23896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551C6C6F-A25C-91B6-5F9A-B22C07BB2EEB}"/>
              </a:ext>
            </a:extLst>
          </p:cNvPr>
          <p:cNvCxnSpPr>
            <a:cxnSpLocks/>
            <a:stCxn id="9" idx="2"/>
            <a:endCxn id="33" idx="0"/>
          </p:cNvCxnSpPr>
          <p:nvPr/>
        </p:nvCxnSpPr>
        <p:spPr>
          <a:xfrm>
            <a:off x="4989599" y="2940999"/>
            <a:ext cx="2168" cy="23896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12798F2B-C3FE-E06A-7669-789E7488CACF}"/>
              </a:ext>
            </a:extLst>
          </p:cNvPr>
          <p:cNvCxnSpPr>
            <a:cxnSpLocks/>
            <a:stCxn id="9" idx="2"/>
            <a:endCxn id="36" idx="0"/>
          </p:cNvCxnSpPr>
          <p:nvPr/>
        </p:nvCxnSpPr>
        <p:spPr>
          <a:xfrm>
            <a:off x="4989599" y="2940999"/>
            <a:ext cx="805091" cy="23896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더하기 기호 44">
            <a:extLst>
              <a:ext uri="{FF2B5EF4-FFF2-40B4-BE49-F238E27FC236}">
                <a16:creationId xmlns:a16="http://schemas.microsoft.com/office/drawing/2014/main" id="{850FB299-8AAA-310A-96C2-95BA8C8A10D6}"/>
              </a:ext>
            </a:extLst>
          </p:cNvPr>
          <p:cNvSpPr/>
          <p:nvPr/>
        </p:nvSpPr>
        <p:spPr>
          <a:xfrm>
            <a:off x="4883186" y="4257080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7" name="그래픽 46" descr="식물을 든 펼친 손">
            <a:extLst>
              <a:ext uri="{FF2B5EF4-FFF2-40B4-BE49-F238E27FC236}">
                <a16:creationId xmlns:a16="http://schemas.microsoft.com/office/drawing/2014/main" id="{9E3C940E-DB30-2E9B-7F3C-EE6122C67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80929" y="3194012"/>
            <a:ext cx="371220" cy="371220"/>
          </a:xfrm>
          <a:prstGeom prst="rect">
            <a:avLst/>
          </a:prstGeom>
        </p:spPr>
      </p:pic>
      <p:pic>
        <p:nvPicPr>
          <p:cNvPr id="49" name="그래픽 48" descr="농부">
            <a:extLst>
              <a:ext uri="{FF2B5EF4-FFF2-40B4-BE49-F238E27FC236}">
                <a16:creationId xmlns:a16="http://schemas.microsoft.com/office/drawing/2014/main" id="{276663D8-C9FF-4A93-51A4-1822D03479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05100" y="3194797"/>
            <a:ext cx="355446" cy="355446"/>
          </a:xfrm>
          <a:prstGeom prst="rect">
            <a:avLst/>
          </a:prstGeom>
        </p:spPr>
      </p:pic>
      <p:pic>
        <p:nvPicPr>
          <p:cNvPr id="53" name="그래픽 52" descr="계층 구조형">
            <a:extLst>
              <a:ext uri="{FF2B5EF4-FFF2-40B4-BE49-F238E27FC236}">
                <a16:creationId xmlns:a16="http://schemas.microsoft.com/office/drawing/2014/main" id="{8837A892-EDB7-1FBE-6D09-93FF3EDB4B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95084" y="3168103"/>
            <a:ext cx="390529" cy="390529"/>
          </a:xfrm>
          <a:prstGeom prst="rect">
            <a:avLst/>
          </a:prstGeom>
        </p:spPr>
      </p:pic>
      <p:cxnSp>
        <p:nvCxnSpPr>
          <p:cNvPr id="54" name="연결선: 꺾임 53">
            <a:extLst>
              <a:ext uri="{FF2B5EF4-FFF2-40B4-BE49-F238E27FC236}">
                <a16:creationId xmlns:a16="http://schemas.microsoft.com/office/drawing/2014/main" id="{4D88E476-0253-7F0E-C166-8186F57DBA8C}"/>
              </a:ext>
            </a:extLst>
          </p:cNvPr>
          <p:cNvCxnSpPr>
            <a:cxnSpLocks/>
            <a:stCxn id="83" idx="2"/>
            <a:endCxn id="9" idx="1"/>
          </p:cNvCxnSpPr>
          <p:nvPr/>
        </p:nvCxnSpPr>
        <p:spPr>
          <a:xfrm rot="10800000" flipH="1">
            <a:off x="1453311" y="2760979"/>
            <a:ext cx="2293497" cy="2312386"/>
          </a:xfrm>
          <a:prstGeom prst="bentConnector3">
            <a:avLst>
              <a:gd name="adj1" fmla="val -9967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98F1349F-9985-07CF-9167-7069200889D5}"/>
              </a:ext>
            </a:extLst>
          </p:cNvPr>
          <p:cNvSpPr/>
          <p:nvPr/>
        </p:nvSpPr>
        <p:spPr>
          <a:xfrm>
            <a:off x="3746808" y="1844824"/>
            <a:ext cx="2485579" cy="36004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모서리가 둥근 직사각형 16">
            <a:extLst>
              <a:ext uri="{FF2B5EF4-FFF2-40B4-BE49-F238E27FC236}">
                <a16:creationId xmlns:a16="http://schemas.microsoft.com/office/drawing/2014/main" id="{91A1BEC0-7AE8-E118-6A0F-BB45539FCB20}"/>
              </a:ext>
            </a:extLst>
          </p:cNvPr>
          <p:cNvSpPr/>
          <p:nvPr/>
        </p:nvSpPr>
        <p:spPr>
          <a:xfrm>
            <a:off x="4441479" y="1901496"/>
            <a:ext cx="1115707" cy="2379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ko-KR" altLang="en-US" sz="1400" b="1" spc="-50" dirty="0">
                <a:latin typeface="+mn-ea"/>
                <a:cs typeface="Arial" pitchFamily="34" charset="0"/>
              </a:rPr>
              <a:t>원예산업발전계획 설명회</a:t>
            </a:r>
            <a:endParaRPr lang="en-US" altLang="ko-KR" sz="1400" b="1" spc="-50" dirty="0">
              <a:latin typeface="+mn-ea"/>
              <a:cs typeface="Arial" pitchFamily="34" charset="0"/>
            </a:endParaRPr>
          </a:p>
        </p:txBody>
      </p: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D0A8F97B-F19D-3901-5D18-47BFDF004B76}"/>
              </a:ext>
            </a:extLst>
          </p:cNvPr>
          <p:cNvCxnSpPr>
            <a:cxnSpLocks/>
            <a:stCxn id="61" idx="2"/>
            <a:endCxn id="9" idx="0"/>
          </p:cNvCxnSpPr>
          <p:nvPr/>
        </p:nvCxnSpPr>
        <p:spPr>
          <a:xfrm>
            <a:off x="4989598" y="2204865"/>
            <a:ext cx="1" cy="37609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사각형: 잘린 대각선 방향 모서리 82">
            <a:extLst>
              <a:ext uri="{FF2B5EF4-FFF2-40B4-BE49-F238E27FC236}">
                <a16:creationId xmlns:a16="http://schemas.microsoft.com/office/drawing/2014/main" id="{992D6E4B-24A5-F8FF-7831-FC32CA981458}"/>
              </a:ext>
            </a:extLst>
          </p:cNvPr>
          <p:cNvSpPr/>
          <p:nvPr/>
        </p:nvSpPr>
        <p:spPr>
          <a:xfrm>
            <a:off x="1453312" y="4893344"/>
            <a:ext cx="2485579" cy="360042"/>
          </a:xfrm>
          <a:prstGeom prst="snip2DiagRect">
            <a:avLst>
              <a:gd name="adj1" fmla="val 50000"/>
              <a:gd name="adj2" fmla="val 20793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모서리가 둥근 직사각형 16">
            <a:extLst>
              <a:ext uri="{FF2B5EF4-FFF2-40B4-BE49-F238E27FC236}">
                <a16:creationId xmlns:a16="http://schemas.microsoft.com/office/drawing/2014/main" id="{B56EBA16-66A4-8A12-3986-588B03249259}"/>
              </a:ext>
            </a:extLst>
          </p:cNvPr>
          <p:cNvSpPr/>
          <p:nvPr/>
        </p:nvSpPr>
        <p:spPr>
          <a:xfrm>
            <a:off x="2122099" y="4912755"/>
            <a:ext cx="1115707" cy="322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ko-KR" altLang="en-US" sz="1400" b="1" spc="-50" dirty="0" err="1">
                <a:latin typeface="+mn-ea"/>
                <a:cs typeface="Arial" pitchFamily="34" charset="0"/>
              </a:rPr>
              <a:t>원발계획</a:t>
            </a:r>
            <a:r>
              <a:rPr lang="ko-KR" altLang="en-US" sz="1400" b="1" spc="-50" dirty="0">
                <a:latin typeface="+mn-ea"/>
                <a:cs typeface="Arial" pitchFamily="34" charset="0"/>
              </a:rPr>
              <a:t> 기초</a:t>
            </a:r>
            <a:r>
              <a:rPr lang="en-US" altLang="ko-KR" sz="1400" b="1" spc="-50" dirty="0">
                <a:latin typeface="+mn-ea"/>
                <a:cs typeface="Arial" pitchFamily="34" charset="0"/>
              </a:rPr>
              <a:t>(</a:t>
            </a:r>
            <a:r>
              <a:rPr lang="ko-KR" altLang="en-US" sz="1400" b="1" spc="-50" dirty="0">
                <a:latin typeface="+mn-ea"/>
                <a:cs typeface="Arial" pitchFamily="34" charset="0"/>
              </a:rPr>
              <a:t>안</a:t>
            </a:r>
            <a:r>
              <a:rPr lang="en-US" altLang="ko-KR" sz="1400" b="1" spc="-50" dirty="0">
                <a:latin typeface="+mn-ea"/>
                <a:cs typeface="Arial" pitchFamily="34" charset="0"/>
              </a:rPr>
              <a:t>) </a:t>
            </a:r>
            <a:r>
              <a:rPr lang="ko-KR" altLang="en-US" sz="1400" b="1" spc="-50" dirty="0">
                <a:latin typeface="+mn-ea"/>
                <a:cs typeface="Arial" pitchFamily="34" charset="0"/>
              </a:rPr>
              <a:t>구상</a:t>
            </a:r>
            <a:endParaRPr lang="en-US" altLang="ko-KR" sz="1400" b="1" spc="-50" dirty="0">
              <a:latin typeface="+mn-ea"/>
              <a:cs typeface="Arial" pitchFamily="34" charset="0"/>
            </a:endParaRPr>
          </a:p>
        </p:txBody>
      </p:sp>
      <p:sp>
        <p:nvSpPr>
          <p:cNvPr id="85" name="Oval 8">
            <a:extLst>
              <a:ext uri="{FF2B5EF4-FFF2-40B4-BE49-F238E27FC236}">
                <a16:creationId xmlns:a16="http://schemas.microsoft.com/office/drawing/2014/main" id="{53B333CD-1770-2645-C1D8-1DBF65897A42}"/>
              </a:ext>
            </a:extLst>
          </p:cNvPr>
          <p:cNvSpPr/>
          <p:nvPr/>
        </p:nvSpPr>
        <p:spPr>
          <a:xfrm>
            <a:off x="1560495" y="5515206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86" name="모서리가 둥근 직사각형 16">
            <a:extLst>
              <a:ext uri="{FF2B5EF4-FFF2-40B4-BE49-F238E27FC236}">
                <a16:creationId xmlns:a16="http://schemas.microsoft.com/office/drawing/2014/main" id="{02178498-F8D1-402F-C01E-E805A41B362D}"/>
              </a:ext>
            </a:extLst>
          </p:cNvPr>
          <p:cNvSpPr/>
          <p:nvPr/>
        </p:nvSpPr>
        <p:spPr>
          <a:xfrm>
            <a:off x="1609613" y="5848892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전략품목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87" name="Oval 8">
            <a:extLst>
              <a:ext uri="{FF2B5EF4-FFF2-40B4-BE49-F238E27FC236}">
                <a16:creationId xmlns:a16="http://schemas.microsoft.com/office/drawing/2014/main" id="{3A8C506D-FE46-46EB-66C8-85D796C81F6E}"/>
              </a:ext>
            </a:extLst>
          </p:cNvPr>
          <p:cNvSpPr/>
          <p:nvPr/>
        </p:nvSpPr>
        <p:spPr>
          <a:xfrm>
            <a:off x="2387777" y="5515206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88" name="Oval 8">
            <a:extLst>
              <a:ext uri="{FF2B5EF4-FFF2-40B4-BE49-F238E27FC236}">
                <a16:creationId xmlns:a16="http://schemas.microsoft.com/office/drawing/2014/main" id="{4F76E061-934A-D46D-4C76-6180D15B6EB2}"/>
              </a:ext>
            </a:extLst>
          </p:cNvPr>
          <p:cNvSpPr/>
          <p:nvPr/>
        </p:nvSpPr>
        <p:spPr>
          <a:xfrm>
            <a:off x="3190700" y="5515206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9" name="모서리가 둥근 직사각형 16">
            <a:extLst>
              <a:ext uri="{FF2B5EF4-FFF2-40B4-BE49-F238E27FC236}">
                <a16:creationId xmlns:a16="http://schemas.microsoft.com/office/drawing/2014/main" id="{ED48B34E-FC31-D811-E936-D065C06902DC}"/>
              </a:ext>
            </a:extLst>
          </p:cNvPr>
          <p:cNvSpPr/>
          <p:nvPr/>
        </p:nvSpPr>
        <p:spPr>
          <a:xfrm>
            <a:off x="2439013" y="5843120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생산농가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90" name="모서리가 둥근 직사각형 16">
            <a:extLst>
              <a:ext uri="{FF2B5EF4-FFF2-40B4-BE49-F238E27FC236}">
                <a16:creationId xmlns:a16="http://schemas.microsoft.com/office/drawing/2014/main" id="{A19CFC9E-93F5-7F9B-68F9-06C7AD19C704}"/>
              </a:ext>
            </a:extLst>
          </p:cNvPr>
          <p:cNvSpPr/>
          <p:nvPr/>
        </p:nvSpPr>
        <p:spPr>
          <a:xfrm>
            <a:off x="3250808" y="5843120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생산전략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cxnSp>
        <p:nvCxnSpPr>
          <p:cNvPr id="91" name="직선 연결선 90">
            <a:extLst>
              <a:ext uri="{FF2B5EF4-FFF2-40B4-BE49-F238E27FC236}">
                <a16:creationId xmlns:a16="http://schemas.microsoft.com/office/drawing/2014/main" id="{007556DA-6FBC-3947-6621-2278B7A00306}"/>
              </a:ext>
            </a:extLst>
          </p:cNvPr>
          <p:cNvCxnSpPr>
            <a:cxnSpLocks/>
            <a:endCxn id="85" idx="0"/>
          </p:cNvCxnSpPr>
          <p:nvPr/>
        </p:nvCxnSpPr>
        <p:spPr>
          <a:xfrm flipH="1">
            <a:off x="1866495" y="5276245"/>
            <a:ext cx="825114" cy="23896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C79B7F51-8E78-95A3-7D19-3C8FAA856C98}"/>
              </a:ext>
            </a:extLst>
          </p:cNvPr>
          <p:cNvCxnSpPr>
            <a:cxnSpLocks/>
            <a:endCxn id="87" idx="0"/>
          </p:cNvCxnSpPr>
          <p:nvPr/>
        </p:nvCxnSpPr>
        <p:spPr>
          <a:xfrm>
            <a:off x="2691609" y="5276245"/>
            <a:ext cx="2168" cy="23896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38B88FB2-2571-0DB1-12A9-D8C005F70563}"/>
              </a:ext>
            </a:extLst>
          </p:cNvPr>
          <p:cNvCxnSpPr>
            <a:cxnSpLocks/>
            <a:endCxn id="88" idx="0"/>
          </p:cNvCxnSpPr>
          <p:nvPr/>
        </p:nvCxnSpPr>
        <p:spPr>
          <a:xfrm>
            <a:off x="2691609" y="5276245"/>
            <a:ext cx="805091" cy="23896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그래픽 93" descr="식물을 든 펼친 손">
            <a:extLst>
              <a:ext uri="{FF2B5EF4-FFF2-40B4-BE49-F238E27FC236}">
                <a16:creationId xmlns:a16="http://schemas.microsoft.com/office/drawing/2014/main" id="{3804716A-EE17-BCED-4083-34766FC735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82939" y="5529258"/>
            <a:ext cx="371220" cy="371220"/>
          </a:xfrm>
          <a:prstGeom prst="rect">
            <a:avLst/>
          </a:prstGeom>
        </p:spPr>
      </p:pic>
      <p:pic>
        <p:nvPicPr>
          <p:cNvPr id="95" name="그래픽 94" descr="농부">
            <a:extLst>
              <a:ext uri="{FF2B5EF4-FFF2-40B4-BE49-F238E27FC236}">
                <a16:creationId xmlns:a16="http://schemas.microsoft.com/office/drawing/2014/main" id="{4E443EA1-FFA3-4516-0528-AACE4C3D8E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07110" y="5530043"/>
            <a:ext cx="355446" cy="355446"/>
          </a:xfrm>
          <a:prstGeom prst="rect">
            <a:avLst/>
          </a:prstGeom>
        </p:spPr>
      </p:pic>
      <p:sp>
        <p:nvSpPr>
          <p:cNvPr id="96" name="Freeform 11">
            <a:extLst>
              <a:ext uri="{FF2B5EF4-FFF2-40B4-BE49-F238E27FC236}">
                <a16:creationId xmlns:a16="http://schemas.microsoft.com/office/drawing/2014/main" id="{DF862E97-ECC7-4DDB-3FF5-CED018C7CCD8}"/>
              </a:ext>
            </a:extLst>
          </p:cNvPr>
          <p:cNvSpPr>
            <a:spLocks noEditPoints="1"/>
          </p:cNvSpPr>
          <p:nvPr/>
        </p:nvSpPr>
        <p:spPr bwMode="auto">
          <a:xfrm>
            <a:off x="3387938" y="5541509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20" name="평행 사변형 19">
            <a:extLst>
              <a:ext uri="{FF2B5EF4-FFF2-40B4-BE49-F238E27FC236}">
                <a16:creationId xmlns:a16="http://schemas.microsoft.com/office/drawing/2014/main" id="{0844B451-185D-F549-5BDF-8E65CB36CB8B}"/>
              </a:ext>
            </a:extLst>
          </p:cNvPr>
          <p:cNvSpPr/>
          <p:nvPr/>
        </p:nvSpPr>
        <p:spPr>
          <a:xfrm>
            <a:off x="805240" y="3232786"/>
            <a:ext cx="1937689" cy="802349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16">
            <a:extLst>
              <a:ext uri="{FF2B5EF4-FFF2-40B4-BE49-F238E27FC236}">
                <a16:creationId xmlns:a16="http://schemas.microsoft.com/office/drawing/2014/main" id="{2A74099B-0178-0D64-EA4F-4701E80F6959}"/>
              </a:ext>
            </a:extLst>
          </p:cNvPr>
          <p:cNvSpPr/>
          <p:nvPr/>
        </p:nvSpPr>
        <p:spPr>
          <a:xfrm>
            <a:off x="1039546" y="3416529"/>
            <a:ext cx="1468663" cy="5335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500"/>
              </a:lnSpc>
              <a:defRPr/>
            </a:pPr>
            <a:r>
              <a:rPr lang="ko-KR" altLang="en-US" sz="1050" b="1" spc="-50" dirty="0">
                <a:latin typeface="+mn-ea"/>
                <a:cs typeface="Arial" pitchFamily="34" charset="0"/>
              </a:rPr>
              <a:t>기존 전략계획 재검토</a:t>
            </a:r>
            <a:endParaRPr lang="en-US" altLang="ko-KR" sz="1050" b="1" spc="-50" dirty="0">
              <a:latin typeface="+mn-ea"/>
              <a:cs typeface="Arial" pitchFamily="34" charset="0"/>
            </a:endParaRPr>
          </a:p>
          <a:p>
            <a:pPr algn="ctr" eaLnBrk="0" hangingPunct="0">
              <a:lnSpc>
                <a:spcPts val="1500"/>
              </a:lnSpc>
              <a:defRPr/>
            </a:pPr>
            <a:r>
              <a:rPr lang="en-US" altLang="ko-KR" sz="1050" b="1" spc="-50" dirty="0">
                <a:latin typeface="+mn-ea"/>
                <a:cs typeface="Arial" pitchFamily="34" charset="0"/>
              </a:rPr>
              <a:t>3</a:t>
            </a:r>
            <a:r>
              <a:rPr lang="ko-KR" altLang="en-US" sz="1050" b="1" spc="-50" dirty="0" err="1">
                <a:latin typeface="+mn-ea"/>
                <a:cs typeface="Arial" pitchFamily="34" charset="0"/>
              </a:rPr>
              <a:t>기원발계획</a:t>
            </a:r>
            <a:r>
              <a:rPr lang="ko-KR" altLang="en-US" sz="1050" b="1" spc="-50" dirty="0">
                <a:latin typeface="+mn-ea"/>
                <a:cs typeface="Arial" pitchFamily="34" charset="0"/>
              </a:rPr>
              <a:t> 변화요인 숙지</a:t>
            </a:r>
            <a:endParaRPr lang="en-US" altLang="ko-KR" sz="1050" b="1" spc="-50" dirty="0">
              <a:latin typeface="+mn-ea"/>
              <a:cs typeface="Arial" pitchFamily="34" charset="0"/>
            </a:endParaRPr>
          </a:p>
          <a:p>
            <a:pPr algn="ctr" eaLnBrk="0" hangingPunct="0">
              <a:lnSpc>
                <a:spcPts val="1500"/>
              </a:lnSpc>
              <a:defRPr/>
            </a:pPr>
            <a:r>
              <a:rPr lang="ko-KR" altLang="en-US" sz="1050" b="1" spc="-50" dirty="0">
                <a:latin typeface="+mn-ea"/>
                <a:cs typeface="Arial" pitchFamily="34" charset="0"/>
              </a:rPr>
              <a:t>주요 제약요인</a:t>
            </a:r>
            <a:r>
              <a:rPr lang="en-US" altLang="ko-KR" sz="1050" b="1" spc="-50" dirty="0">
                <a:latin typeface="+mn-ea"/>
                <a:cs typeface="Arial" pitchFamily="34" charset="0"/>
              </a:rPr>
              <a:t>/</a:t>
            </a:r>
            <a:r>
              <a:rPr lang="ko-KR" altLang="en-US" sz="1050" b="1" spc="-50" dirty="0">
                <a:latin typeface="+mn-ea"/>
                <a:cs typeface="Arial" pitchFamily="34" charset="0"/>
              </a:rPr>
              <a:t>대안검토</a:t>
            </a:r>
            <a:endParaRPr lang="en-US" altLang="ko-KR" sz="1050" b="1" spc="-50" dirty="0">
              <a:latin typeface="+mn-ea"/>
              <a:cs typeface="Arial" pitchFamily="34" charset="0"/>
            </a:endParaRPr>
          </a:p>
        </p:txBody>
      </p:sp>
      <p:sp>
        <p:nvSpPr>
          <p:cNvPr id="23" name="모서리가 둥근 직사각형 27">
            <a:extLst>
              <a:ext uri="{FF2B5EF4-FFF2-40B4-BE49-F238E27FC236}">
                <a16:creationId xmlns:a16="http://schemas.microsoft.com/office/drawing/2014/main" id="{5B37FA54-8630-0BF7-AAC6-AD318647779D}"/>
              </a:ext>
            </a:extLst>
          </p:cNvPr>
          <p:cNvSpPr/>
          <p:nvPr/>
        </p:nvSpPr>
        <p:spPr>
          <a:xfrm>
            <a:off x="855643" y="3087878"/>
            <a:ext cx="1157882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bg1"/>
                </a:solidFill>
              </a:rPr>
              <a:t>공동</a:t>
            </a:r>
            <a:r>
              <a:rPr lang="en-US" altLang="ko-KR" sz="1000" b="1" dirty="0">
                <a:solidFill>
                  <a:schemeClr val="bg1"/>
                </a:solidFill>
              </a:rPr>
              <a:t>) TF</a:t>
            </a:r>
            <a:r>
              <a:rPr lang="ko-KR" altLang="en-US" sz="1000" b="1" dirty="0">
                <a:solidFill>
                  <a:schemeClr val="bg1"/>
                </a:solidFill>
              </a:rPr>
              <a:t>운영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25448431-8A53-D3AE-D1A9-3199402B56A6}"/>
              </a:ext>
            </a:extLst>
          </p:cNvPr>
          <p:cNvSpPr/>
          <p:nvPr/>
        </p:nvSpPr>
        <p:spPr>
          <a:xfrm>
            <a:off x="805469" y="4102894"/>
            <a:ext cx="1841527" cy="24851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행정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기술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농가육성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유통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8B762AE9-7DE0-D43B-48AA-E51362CC1618}"/>
              </a:ext>
            </a:extLst>
          </p:cNvPr>
          <p:cNvSpPr/>
          <p:nvPr/>
        </p:nvSpPr>
        <p:spPr>
          <a:xfrm>
            <a:off x="805469" y="4396233"/>
            <a:ext cx="1841527" cy="24851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유통조직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농협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법인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13" name="사각형: 잘린 대각선 방향 모서리 112">
            <a:extLst>
              <a:ext uri="{FF2B5EF4-FFF2-40B4-BE49-F238E27FC236}">
                <a16:creationId xmlns:a16="http://schemas.microsoft.com/office/drawing/2014/main" id="{2EFF70C5-DE59-E608-A7FA-CB038DAA7583}"/>
              </a:ext>
            </a:extLst>
          </p:cNvPr>
          <p:cNvSpPr/>
          <p:nvPr/>
        </p:nvSpPr>
        <p:spPr>
          <a:xfrm>
            <a:off x="6096525" y="4893344"/>
            <a:ext cx="2485579" cy="360042"/>
          </a:xfrm>
          <a:prstGeom prst="snip2DiagRect">
            <a:avLst>
              <a:gd name="adj1" fmla="val 50000"/>
              <a:gd name="adj2" fmla="val 20793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모서리가 둥근 직사각형 16">
            <a:extLst>
              <a:ext uri="{FF2B5EF4-FFF2-40B4-BE49-F238E27FC236}">
                <a16:creationId xmlns:a16="http://schemas.microsoft.com/office/drawing/2014/main" id="{566F79AD-42FD-BC8C-709D-622F090A1E48}"/>
              </a:ext>
            </a:extLst>
          </p:cNvPr>
          <p:cNvSpPr/>
          <p:nvPr/>
        </p:nvSpPr>
        <p:spPr>
          <a:xfrm>
            <a:off x="6765312" y="4912755"/>
            <a:ext cx="1115707" cy="322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ko-KR" altLang="en-US" sz="1400" b="1" spc="-100" dirty="0">
                <a:latin typeface="+mn-ea"/>
                <a:cs typeface="Arial" pitchFamily="34" charset="0"/>
              </a:rPr>
              <a:t>생산유통혁신조직 계획 구상</a:t>
            </a:r>
            <a:endParaRPr lang="en-US" altLang="ko-KR" sz="1400" b="1" spc="-100" dirty="0">
              <a:latin typeface="+mn-ea"/>
              <a:cs typeface="Arial" pitchFamily="34" charset="0"/>
            </a:endParaRPr>
          </a:p>
        </p:txBody>
      </p:sp>
      <p:sp>
        <p:nvSpPr>
          <p:cNvPr id="115" name="Oval 8">
            <a:extLst>
              <a:ext uri="{FF2B5EF4-FFF2-40B4-BE49-F238E27FC236}">
                <a16:creationId xmlns:a16="http://schemas.microsoft.com/office/drawing/2014/main" id="{0F7A1686-D016-D355-7689-EEF55D5AA3A3}"/>
              </a:ext>
            </a:extLst>
          </p:cNvPr>
          <p:cNvSpPr/>
          <p:nvPr/>
        </p:nvSpPr>
        <p:spPr>
          <a:xfrm>
            <a:off x="6203708" y="5515206"/>
            <a:ext cx="612000" cy="612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16" name="모서리가 둥근 직사각형 16">
            <a:extLst>
              <a:ext uri="{FF2B5EF4-FFF2-40B4-BE49-F238E27FC236}">
                <a16:creationId xmlns:a16="http://schemas.microsoft.com/office/drawing/2014/main" id="{7E7C952C-134C-F054-C218-F3406C77E5DA}"/>
              </a:ext>
            </a:extLst>
          </p:cNvPr>
          <p:cNvSpPr/>
          <p:nvPr/>
        </p:nvSpPr>
        <p:spPr>
          <a:xfrm>
            <a:off x="6252826" y="5848892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상품전략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17" name="Oval 8">
            <a:extLst>
              <a:ext uri="{FF2B5EF4-FFF2-40B4-BE49-F238E27FC236}">
                <a16:creationId xmlns:a16="http://schemas.microsoft.com/office/drawing/2014/main" id="{D48E5D1C-2CFD-C1F6-D7C0-FF4594BC7AD6}"/>
              </a:ext>
            </a:extLst>
          </p:cNvPr>
          <p:cNvSpPr/>
          <p:nvPr/>
        </p:nvSpPr>
        <p:spPr>
          <a:xfrm>
            <a:off x="7030990" y="5515206"/>
            <a:ext cx="612000" cy="612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18" name="Oval 8">
            <a:extLst>
              <a:ext uri="{FF2B5EF4-FFF2-40B4-BE49-F238E27FC236}">
                <a16:creationId xmlns:a16="http://schemas.microsoft.com/office/drawing/2014/main" id="{7D3231E3-6818-DED2-6CD9-B3FE1AAE9FF1}"/>
              </a:ext>
            </a:extLst>
          </p:cNvPr>
          <p:cNvSpPr/>
          <p:nvPr/>
        </p:nvSpPr>
        <p:spPr>
          <a:xfrm>
            <a:off x="7833913" y="5515206"/>
            <a:ext cx="612000" cy="612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9" name="모서리가 둥근 직사각형 16">
            <a:extLst>
              <a:ext uri="{FF2B5EF4-FFF2-40B4-BE49-F238E27FC236}">
                <a16:creationId xmlns:a16="http://schemas.microsoft.com/office/drawing/2014/main" id="{E2B80D8C-8EBF-66F0-2566-C7ABB5084D09}"/>
              </a:ext>
            </a:extLst>
          </p:cNvPr>
          <p:cNvSpPr/>
          <p:nvPr/>
        </p:nvSpPr>
        <p:spPr>
          <a:xfrm>
            <a:off x="7082226" y="5843120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유통전략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20" name="모서리가 둥근 직사각형 16">
            <a:extLst>
              <a:ext uri="{FF2B5EF4-FFF2-40B4-BE49-F238E27FC236}">
                <a16:creationId xmlns:a16="http://schemas.microsoft.com/office/drawing/2014/main" id="{7FC14A85-A16C-C050-E566-A19B9A20B65F}"/>
              </a:ext>
            </a:extLst>
          </p:cNvPr>
          <p:cNvSpPr/>
          <p:nvPr/>
        </p:nvSpPr>
        <p:spPr>
          <a:xfrm>
            <a:off x="7894021" y="5843120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운영전략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  <p:cxnSp>
        <p:nvCxnSpPr>
          <p:cNvPr id="121" name="직선 연결선 120">
            <a:extLst>
              <a:ext uri="{FF2B5EF4-FFF2-40B4-BE49-F238E27FC236}">
                <a16:creationId xmlns:a16="http://schemas.microsoft.com/office/drawing/2014/main" id="{16BC9D7C-39A7-AEFF-0C67-FCBEF22CF77F}"/>
              </a:ext>
            </a:extLst>
          </p:cNvPr>
          <p:cNvCxnSpPr>
            <a:cxnSpLocks/>
            <a:endCxn id="115" idx="0"/>
          </p:cNvCxnSpPr>
          <p:nvPr/>
        </p:nvCxnSpPr>
        <p:spPr>
          <a:xfrm flipH="1">
            <a:off x="6509708" y="5276245"/>
            <a:ext cx="825114" cy="23896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연결선 121">
            <a:extLst>
              <a:ext uri="{FF2B5EF4-FFF2-40B4-BE49-F238E27FC236}">
                <a16:creationId xmlns:a16="http://schemas.microsoft.com/office/drawing/2014/main" id="{FFE1695A-79B2-4160-7498-0D05ACFFE412}"/>
              </a:ext>
            </a:extLst>
          </p:cNvPr>
          <p:cNvCxnSpPr>
            <a:cxnSpLocks/>
            <a:endCxn id="117" idx="0"/>
          </p:cNvCxnSpPr>
          <p:nvPr/>
        </p:nvCxnSpPr>
        <p:spPr>
          <a:xfrm>
            <a:off x="7334822" y="5276245"/>
            <a:ext cx="2168" cy="23896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연결선 122">
            <a:extLst>
              <a:ext uri="{FF2B5EF4-FFF2-40B4-BE49-F238E27FC236}">
                <a16:creationId xmlns:a16="http://schemas.microsoft.com/office/drawing/2014/main" id="{5A0AF24A-66DD-FD05-2888-033DEF759EB2}"/>
              </a:ext>
            </a:extLst>
          </p:cNvPr>
          <p:cNvCxnSpPr>
            <a:cxnSpLocks/>
            <a:endCxn id="118" idx="0"/>
          </p:cNvCxnSpPr>
          <p:nvPr/>
        </p:nvCxnSpPr>
        <p:spPr>
          <a:xfrm>
            <a:off x="7334822" y="5276245"/>
            <a:ext cx="805091" cy="23896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연결선: 꺾임 127">
            <a:extLst>
              <a:ext uri="{FF2B5EF4-FFF2-40B4-BE49-F238E27FC236}">
                <a16:creationId xmlns:a16="http://schemas.microsoft.com/office/drawing/2014/main" id="{D7C7FB17-A58B-0F47-5F41-4B3184262EB8}"/>
              </a:ext>
            </a:extLst>
          </p:cNvPr>
          <p:cNvCxnSpPr>
            <a:cxnSpLocks/>
            <a:stCxn id="113" idx="0"/>
            <a:endCxn id="61" idx="3"/>
          </p:cNvCxnSpPr>
          <p:nvPr/>
        </p:nvCxnSpPr>
        <p:spPr>
          <a:xfrm flipH="1" flipV="1">
            <a:off x="6232387" y="2024845"/>
            <a:ext cx="2349717" cy="3048520"/>
          </a:xfrm>
          <a:prstGeom prst="bentConnector3">
            <a:avLst>
              <a:gd name="adj1" fmla="val -21064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화살표: 오른쪽 135">
            <a:extLst>
              <a:ext uri="{FF2B5EF4-FFF2-40B4-BE49-F238E27FC236}">
                <a16:creationId xmlns:a16="http://schemas.microsoft.com/office/drawing/2014/main" id="{450F078E-A29C-FE06-8EC5-8911A62515FC}"/>
              </a:ext>
            </a:extLst>
          </p:cNvPr>
          <p:cNvSpPr/>
          <p:nvPr/>
        </p:nvSpPr>
        <p:spPr>
          <a:xfrm rot="10800000">
            <a:off x="3127966" y="3693141"/>
            <a:ext cx="277939" cy="39209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7" name="화살표: 오른쪽 136">
            <a:extLst>
              <a:ext uri="{FF2B5EF4-FFF2-40B4-BE49-F238E27FC236}">
                <a16:creationId xmlns:a16="http://schemas.microsoft.com/office/drawing/2014/main" id="{45A1ACE3-656C-72D8-5E5A-B84270824E88}"/>
              </a:ext>
            </a:extLst>
          </p:cNvPr>
          <p:cNvSpPr/>
          <p:nvPr/>
        </p:nvSpPr>
        <p:spPr>
          <a:xfrm>
            <a:off x="6853912" y="3693142"/>
            <a:ext cx="277939" cy="39209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39" name="그래픽 138" descr="클라우드 동기화">
            <a:extLst>
              <a:ext uri="{FF2B5EF4-FFF2-40B4-BE49-F238E27FC236}">
                <a16:creationId xmlns:a16="http://schemas.microsoft.com/office/drawing/2014/main" id="{F049EC57-2265-82A8-213E-B73FBFB8FF4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132734" y="5500910"/>
            <a:ext cx="390235" cy="390235"/>
          </a:xfrm>
          <a:prstGeom prst="rect">
            <a:avLst/>
          </a:prstGeom>
        </p:spPr>
      </p:pic>
      <p:pic>
        <p:nvPicPr>
          <p:cNvPr id="141" name="그래픽 140" descr="대상">
            <a:extLst>
              <a:ext uri="{FF2B5EF4-FFF2-40B4-BE49-F238E27FC236}">
                <a16:creationId xmlns:a16="http://schemas.microsoft.com/office/drawing/2014/main" id="{51A9E30B-79AD-B87E-B5D5-6230F1C66D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326218" y="5520985"/>
            <a:ext cx="360701" cy="360701"/>
          </a:xfrm>
          <a:prstGeom prst="rect">
            <a:avLst/>
          </a:prstGeom>
        </p:spPr>
      </p:pic>
      <p:pic>
        <p:nvPicPr>
          <p:cNvPr id="143" name="그래픽 142" descr="톱니바퀴">
            <a:extLst>
              <a:ext uri="{FF2B5EF4-FFF2-40B4-BE49-F238E27FC236}">
                <a16:creationId xmlns:a16="http://schemas.microsoft.com/office/drawing/2014/main" id="{A772F561-C64F-B63A-2B9D-33E8FC466BD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632590">
            <a:off x="7948209" y="5528522"/>
            <a:ext cx="390235" cy="390235"/>
          </a:xfrm>
          <a:prstGeom prst="rect">
            <a:avLst/>
          </a:prstGeom>
        </p:spPr>
      </p:pic>
      <p:sp>
        <p:nvSpPr>
          <p:cNvPr id="144" name="평행 사변형 143">
            <a:extLst>
              <a:ext uri="{FF2B5EF4-FFF2-40B4-BE49-F238E27FC236}">
                <a16:creationId xmlns:a16="http://schemas.microsoft.com/office/drawing/2014/main" id="{AE204E45-C65B-BC8D-012B-1D9AE6061B98}"/>
              </a:ext>
            </a:extLst>
          </p:cNvPr>
          <p:cNvSpPr/>
          <p:nvPr/>
        </p:nvSpPr>
        <p:spPr>
          <a:xfrm>
            <a:off x="7495977" y="3243385"/>
            <a:ext cx="1937689" cy="802349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모서리가 둥근 직사각형 16">
            <a:extLst>
              <a:ext uri="{FF2B5EF4-FFF2-40B4-BE49-F238E27FC236}">
                <a16:creationId xmlns:a16="http://schemas.microsoft.com/office/drawing/2014/main" id="{84255236-CE7B-BDC3-AE07-FD2E8A2387F7}"/>
              </a:ext>
            </a:extLst>
          </p:cNvPr>
          <p:cNvSpPr/>
          <p:nvPr/>
        </p:nvSpPr>
        <p:spPr>
          <a:xfrm>
            <a:off x="7730283" y="3427128"/>
            <a:ext cx="1468663" cy="5335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500"/>
              </a:lnSpc>
              <a:defRPr/>
            </a:pPr>
            <a:r>
              <a:rPr lang="ko-KR" altLang="en-US" sz="1050" b="1" spc="-50" dirty="0">
                <a:latin typeface="+mn-ea"/>
                <a:cs typeface="Arial" pitchFamily="34" charset="0"/>
              </a:rPr>
              <a:t>기존 협력체계 재검토</a:t>
            </a:r>
            <a:endParaRPr lang="en-US" altLang="ko-KR" sz="1050" b="1" spc="-50" dirty="0">
              <a:latin typeface="+mn-ea"/>
              <a:cs typeface="Arial" pitchFamily="34" charset="0"/>
            </a:endParaRPr>
          </a:p>
          <a:p>
            <a:pPr algn="ctr" eaLnBrk="0" hangingPunct="0">
              <a:lnSpc>
                <a:spcPts val="1500"/>
              </a:lnSpc>
              <a:defRPr/>
            </a:pPr>
            <a:r>
              <a:rPr lang="en-US" altLang="ko-KR" sz="1050" b="1" spc="-50" dirty="0">
                <a:latin typeface="+mn-ea"/>
                <a:cs typeface="Arial" pitchFamily="34" charset="0"/>
              </a:rPr>
              <a:t>3</a:t>
            </a:r>
            <a:r>
              <a:rPr lang="ko-KR" altLang="en-US" sz="1050" b="1" spc="-50" dirty="0" err="1">
                <a:latin typeface="+mn-ea"/>
                <a:cs typeface="Arial" pitchFamily="34" charset="0"/>
              </a:rPr>
              <a:t>기원발계획</a:t>
            </a:r>
            <a:r>
              <a:rPr lang="ko-KR" altLang="en-US" sz="1050" b="1" spc="-50" dirty="0">
                <a:latin typeface="+mn-ea"/>
                <a:cs typeface="Arial" pitchFamily="34" charset="0"/>
              </a:rPr>
              <a:t> 변화요인 숙지</a:t>
            </a:r>
            <a:endParaRPr lang="en-US" altLang="ko-KR" sz="1050" b="1" spc="-50" dirty="0">
              <a:latin typeface="+mn-ea"/>
              <a:cs typeface="Arial" pitchFamily="34" charset="0"/>
            </a:endParaRPr>
          </a:p>
          <a:p>
            <a:pPr algn="ctr" eaLnBrk="0" hangingPunct="0">
              <a:lnSpc>
                <a:spcPts val="1500"/>
              </a:lnSpc>
              <a:defRPr/>
            </a:pPr>
            <a:r>
              <a:rPr lang="ko-KR" altLang="en-US" sz="1050" b="1" spc="-50" dirty="0">
                <a:latin typeface="+mn-ea"/>
                <a:cs typeface="Arial" pitchFamily="34" charset="0"/>
              </a:rPr>
              <a:t>예상 변화흐름</a:t>
            </a:r>
            <a:r>
              <a:rPr lang="en-US" altLang="ko-KR" sz="1050" b="1" spc="-50" dirty="0">
                <a:latin typeface="+mn-ea"/>
                <a:cs typeface="Arial" pitchFamily="34" charset="0"/>
              </a:rPr>
              <a:t>/</a:t>
            </a:r>
            <a:r>
              <a:rPr lang="ko-KR" altLang="en-US" sz="1050" b="1" spc="-50" dirty="0">
                <a:latin typeface="+mn-ea"/>
                <a:cs typeface="Arial" pitchFamily="34" charset="0"/>
              </a:rPr>
              <a:t>전략검토</a:t>
            </a:r>
            <a:endParaRPr lang="en-US" altLang="ko-KR" sz="1050" b="1" spc="-50" dirty="0">
              <a:latin typeface="+mn-ea"/>
              <a:cs typeface="Arial" pitchFamily="34" charset="0"/>
            </a:endParaRPr>
          </a:p>
        </p:txBody>
      </p:sp>
      <p:sp>
        <p:nvSpPr>
          <p:cNvPr id="146" name="모서리가 둥근 직사각형 27">
            <a:extLst>
              <a:ext uri="{FF2B5EF4-FFF2-40B4-BE49-F238E27FC236}">
                <a16:creationId xmlns:a16="http://schemas.microsoft.com/office/drawing/2014/main" id="{E67A8076-94C5-D4B6-093B-FB5799DBC2D5}"/>
              </a:ext>
            </a:extLst>
          </p:cNvPr>
          <p:cNvSpPr/>
          <p:nvPr/>
        </p:nvSpPr>
        <p:spPr>
          <a:xfrm>
            <a:off x="7546380" y="3098477"/>
            <a:ext cx="1157882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bg1"/>
                </a:solidFill>
              </a:rPr>
              <a:t>자체</a:t>
            </a:r>
            <a:r>
              <a:rPr lang="en-US" altLang="ko-KR" sz="1000" b="1" dirty="0">
                <a:solidFill>
                  <a:schemeClr val="bg1"/>
                </a:solidFill>
              </a:rPr>
              <a:t>)TF</a:t>
            </a:r>
            <a:r>
              <a:rPr lang="ko-KR" altLang="en-US" sz="1000" b="1" dirty="0">
                <a:solidFill>
                  <a:schemeClr val="bg1"/>
                </a:solidFill>
              </a:rPr>
              <a:t>운영</a:t>
            </a:r>
          </a:p>
        </p:txBody>
      </p:sp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04098338-0DA5-38C6-0A86-CE1ED9B7C918}"/>
              </a:ext>
            </a:extLst>
          </p:cNvPr>
          <p:cNvSpPr/>
          <p:nvPr/>
        </p:nvSpPr>
        <p:spPr>
          <a:xfrm>
            <a:off x="7498405" y="4109012"/>
            <a:ext cx="576000" cy="36406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농협</a:t>
            </a:r>
          </a:p>
        </p:txBody>
      </p:sp>
      <p:sp>
        <p:nvSpPr>
          <p:cNvPr id="149" name="직사각형 148">
            <a:extLst>
              <a:ext uri="{FF2B5EF4-FFF2-40B4-BE49-F238E27FC236}">
                <a16:creationId xmlns:a16="http://schemas.microsoft.com/office/drawing/2014/main" id="{4C8CBBDD-7B55-7463-FF21-8BEF06E064D4}"/>
              </a:ext>
            </a:extLst>
          </p:cNvPr>
          <p:cNvSpPr/>
          <p:nvPr/>
        </p:nvSpPr>
        <p:spPr>
          <a:xfrm>
            <a:off x="8169473" y="4109012"/>
            <a:ext cx="576000" cy="36406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조공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법인</a:t>
            </a:r>
          </a:p>
        </p:txBody>
      </p:sp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48C9CB71-4D97-80EA-F3E4-FF7EBF326F3E}"/>
              </a:ext>
            </a:extLst>
          </p:cNvPr>
          <p:cNvSpPr/>
          <p:nvPr/>
        </p:nvSpPr>
        <p:spPr>
          <a:xfrm>
            <a:off x="8869065" y="4109012"/>
            <a:ext cx="576000" cy="36406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기타</a:t>
            </a:r>
          </a:p>
        </p:txBody>
      </p:sp>
      <p:sp>
        <p:nvSpPr>
          <p:cNvPr id="151" name="오른쪽 중괄호 150">
            <a:extLst>
              <a:ext uri="{FF2B5EF4-FFF2-40B4-BE49-F238E27FC236}">
                <a16:creationId xmlns:a16="http://schemas.microsoft.com/office/drawing/2014/main" id="{14DE4D78-3CD1-53B2-5046-D30CEC4C027D}"/>
              </a:ext>
            </a:extLst>
          </p:cNvPr>
          <p:cNvSpPr/>
          <p:nvPr/>
        </p:nvSpPr>
        <p:spPr>
          <a:xfrm rot="16200000" flipH="1">
            <a:off x="8084154" y="3886087"/>
            <a:ext cx="72009" cy="1380364"/>
          </a:xfrm>
          <a:prstGeom prst="righ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2" name="모서리가 둥근 직사각형 16">
            <a:extLst>
              <a:ext uri="{FF2B5EF4-FFF2-40B4-BE49-F238E27FC236}">
                <a16:creationId xmlns:a16="http://schemas.microsoft.com/office/drawing/2014/main" id="{267F3297-70E5-3575-02C2-F00ACA4F3ECF}"/>
              </a:ext>
            </a:extLst>
          </p:cNvPr>
          <p:cNvSpPr/>
          <p:nvPr/>
        </p:nvSpPr>
        <p:spPr>
          <a:xfrm>
            <a:off x="8037516" y="4654217"/>
            <a:ext cx="166030" cy="15971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spc="-150" dirty="0">
                <a:latin typeface="+mn-ea"/>
                <a:cs typeface="Arial" pitchFamily="34" charset="0"/>
              </a:rPr>
              <a:t>시</a:t>
            </a:r>
            <a:r>
              <a:rPr lang="en-US" altLang="ko-KR" sz="10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000" spc="-150" dirty="0">
                <a:latin typeface="+mn-ea"/>
                <a:cs typeface="Arial" pitchFamily="34" charset="0"/>
              </a:rPr>
              <a:t>군 조직</a:t>
            </a:r>
            <a:endParaRPr lang="en-US" altLang="ko-KR" sz="1000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53" name="오른쪽 중괄호 152">
            <a:extLst>
              <a:ext uri="{FF2B5EF4-FFF2-40B4-BE49-F238E27FC236}">
                <a16:creationId xmlns:a16="http://schemas.microsoft.com/office/drawing/2014/main" id="{2D90C96B-318C-B0F8-712A-9198B6989BB1}"/>
              </a:ext>
            </a:extLst>
          </p:cNvPr>
          <p:cNvSpPr/>
          <p:nvPr/>
        </p:nvSpPr>
        <p:spPr>
          <a:xfrm rot="16200000" flipH="1">
            <a:off x="9131895" y="4272500"/>
            <a:ext cx="72010" cy="607541"/>
          </a:xfrm>
          <a:prstGeom prst="righ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모서리가 둥근 직사각형 16">
            <a:extLst>
              <a:ext uri="{FF2B5EF4-FFF2-40B4-BE49-F238E27FC236}">
                <a16:creationId xmlns:a16="http://schemas.microsoft.com/office/drawing/2014/main" id="{5CC7E442-63C9-E10A-FBE0-2BE0C4A60353}"/>
              </a:ext>
            </a:extLst>
          </p:cNvPr>
          <p:cNvSpPr/>
          <p:nvPr/>
        </p:nvSpPr>
        <p:spPr>
          <a:xfrm>
            <a:off x="9088202" y="4654218"/>
            <a:ext cx="166030" cy="15971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spc="-150" dirty="0">
                <a:latin typeface="+mn-ea"/>
                <a:cs typeface="Arial" pitchFamily="34" charset="0"/>
              </a:rPr>
              <a:t>시</a:t>
            </a:r>
            <a:r>
              <a:rPr lang="en-US" altLang="ko-KR" sz="1000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000" spc="-150" dirty="0">
                <a:latin typeface="+mn-ea"/>
                <a:cs typeface="Arial" pitchFamily="34" charset="0"/>
              </a:rPr>
              <a:t>도 조직</a:t>
            </a:r>
            <a:endParaRPr lang="en-US" altLang="ko-KR" sz="1000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55" name="Oval 8">
            <a:extLst>
              <a:ext uri="{FF2B5EF4-FFF2-40B4-BE49-F238E27FC236}">
                <a16:creationId xmlns:a16="http://schemas.microsoft.com/office/drawing/2014/main" id="{70B01A79-5B9A-E626-16A2-7D2A2316F3C9}"/>
              </a:ext>
            </a:extLst>
          </p:cNvPr>
          <p:cNvSpPr/>
          <p:nvPr/>
        </p:nvSpPr>
        <p:spPr>
          <a:xfrm>
            <a:off x="4385369" y="5517055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56" name="Oval 8">
            <a:extLst>
              <a:ext uri="{FF2B5EF4-FFF2-40B4-BE49-F238E27FC236}">
                <a16:creationId xmlns:a16="http://schemas.microsoft.com/office/drawing/2014/main" id="{9114BBC7-F68B-4A50-6CB9-4D5C7DAD9FB8}"/>
              </a:ext>
            </a:extLst>
          </p:cNvPr>
          <p:cNvSpPr/>
          <p:nvPr/>
        </p:nvSpPr>
        <p:spPr>
          <a:xfrm>
            <a:off x="5077441" y="5517055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57" name="모서리가 둥근 직사각형 16">
            <a:extLst>
              <a:ext uri="{FF2B5EF4-FFF2-40B4-BE49-F238E27FC236}">
                <a16:creationId xmlns:a16="http://schemas.microsoft.com/office/drawing/2014/main" id="{10416383-0B26-EDD6-2A0F-B2ED080C62AE}"/>
              </a:ext>
            </a:extLst>
          </p:cNvPr>
          <p:cNvSpPr/>
          <p:nvPr/>
        </p:nvSpPr>
        <p:spPr>
          <a:xfrm>
            <a:off x="4436605" y="5844969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혁신조직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58" name="모서리가 둥근 직사각형 16">
            <a:extLst>
              <a:ext uri="{FF2B5EF4-FFF2-40B4-BE49-F238E27FC236}">
                <a16:creationId xmlns:a16="http://schemas.microsoft.com/office/drawing/2014/main" id="{EB2ED6A0-5A57-19C3-40BF-AFCF61284FA9}"/>
              </a:ext>
            </a:extLst>
          </p:cNvPr>
          <p:cNvSpPr/>
          <p:nvPr/>
        </p:nvSpPr>
        <p:spPr>
          <a:xfrm>
            <a:off x="5137549" y="5844969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유통시설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  <p:pic>
        <p:nvPicPr>
          <p:cNvPr id="159" name="그래픽 158" descr="농부">
            <a:extLst>
              <a:ext uri="{FF2B5EF4-FFF2-40B4-BE49-F238E27FC236}">
                <a16:creationId xmlns:a16="http://schemas.microsoft.com/office/drawing/2014/main" id="{2221FC2E-8070-0B8B-DF1D-4C523E3C5D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04702" y="5531892"/>
            <a:ext cx="355446" cy="355446"/>
          </a:xfrm>
          <a:prstGeom prst="rect">
            <a:avLst/>
          </a:prstGeom>
        </p:spPr>
      </p:pic>
      <p:sp>
        <p:nvSpPr>
          <p:cNvPr id="160" name="Freeform 11">
            <a:extLst>
              <a:ext uri="{FF2B5EF4-FFF2-40B4-BE49-F238E27FC236}">
                <a16:creationId xmlns:a16="http://schemas.microsoft.com/office/drawing/2014/main" id="{54738E2B-40CA-DD6B-6612-FD76FA26BC43}"/>
              </a:ext>
            </a:extLst>
          </p:cNvPr>
          <p:cNvSpPr>
            <a:spLocks noEditPoints="1"/>
          </p:cNvSpPr>
          <p:nvPr/>
        </p:nvSpPr>
        <p:spPr bwMode="auto">
          <a:xfrm>
            <a:off x="5274679" y="5543358"/>
            <a:ext cx="260921" cy="315613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050">
              <a:solidFill>
                <a:prstClr val="black"/>
              </a:solidFill>
            </a:endParaRPr>
          </a:p>
        </p:txBody>
      </p:sp>
      <p:sp>
        <p:nvSpPr>
          <p:cNvPr id="161" name="더하기 기호 160">
            <a:extLst>
              <a:ext uri="{FF2B5EF4-FFF2-40B4-BE49-F238E27FC236}">
                <a16:creationId xmlns:a16="http://schemas.microsoft.com/office/drawing/2014/main" id="{85B8B097-6B30-A276-C739-B23BD1687341}"/>
              </a:ext>
            </a:extLst>
          </p:cNvPr>
          <p:cNvSpPr/>
          <p:nvPr/>
        </p:nvSpPr>
        <p:spPr>
          <a:xfrm>
            <a:off x="4008593" y="5714868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더하기 기호 161">
            <a:extLst>
              <a:ext uri="{FF2B5EF4-FFF2-40B4-BE49-F238E27FC236}">
                <a16:creationId xmlns:a16="http://schemas.microsoft.com/office/drawing/2014/main" id="{4E89CE8B-257C-26EA-A671-6F15F1115DC2}"/>
              </a:ext>
            </a:extLst>
          </p:cNvPr>
          <p:cNvSpPr/>
          <p:nvPr/>
        </p:nvSpPr>
        <p:spPr>
          <a:xfrm>
            <a:off x="5820533" y="5695396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" name="오른쪽 중괄호 162">
            <a:extLst>
              <a:ext uri="{FF2B5EF4-FFF2-40B4-BE49-F238E27FC236}">
                <a16:creationId xmlns:a16="http://schemas.microsoft.com/office/drawing/2014/main" id="{10A348C4-F36A-61EB-4807-ADBCCF8A3742}"/>
              </a:ext>
            </a:extLst>
          </p:cNvPr>
          <p:cNvSpPr/>
          <p:nvPr/>
        </p:nvSpPr>
        <p:spPr>
          <a:xfrm rot="5400000" flipH="1">
            <a:off x="4960451" y="4663028"/>
            <a:ext cx="114019" cy="1339618"/>
          </a:xfrm>
          <a:prstGeom prst="righ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4" name="모서리가 둥근 직사각형 16">
            <a:extLst>
              <a:ext uri="{FF2B5EF4-FFF2-40B4-BE49-F238E27FC236}">
                <a16:creationId xmlns:a16="http://schemas.microsoft.com/office/drawing/2014/main" id="{F4DEDD9D-1FB0-47EC-D833-353C3A5B4BE7}"/>
              </a:ext>
            </a:extLst>
          </p:cNvPr>
          <p:cNvSpPr/>
          <p:nvPr/>
        </p:nvSpPr>
        <p:spPr>
          <a:xfrm>
            <a:off x="4930897" y="5067150"/>
            <a:ext cx="166030" cy="15971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150" dirty="0">
                <a:latin typeface="+mn-ea"/>
                <a:cs typeface="Arial" pitchFamily="34" charset="0"/>
              </a:rPr>
              <a:t>공동논의 필요영역</a:t>
            </a:r>
            <a:endParaRPr lang="en-US" altLang="ko-KR" sz="10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cxnSp>
        <p:nvCxnSpPr>
          <p:cNvPr id="167" name="직선 연결선 166">
            <a:extLst>
              <a:ext uri="{FF2B5EF4-FFF2-40B4-BE49-F238E27FC236}">
                <a16:creationId xmlns:a16="http://schemas.microsoft.com/office/drawing/2014/main" id="{14F794E7-5D2B-841E-86E8-2C1958D50219}"/>
              </a:ext>
            </a:extLst>
          </p:cNvPr>
          <p:cNvCxnSpPr>
            <a:cxnSpLocks/>
            <a:stCxn id="83" idx="1"/>
            <a:endCxn id="155" idx="0"/>
          </p:cNvCxnSpPr>
          <p:nvPr/>
        </p:nvCxnSpPr>
        <p:spPr>
          <a:xfrm>
            <a:off x="2696102" y="5253386"/>
            <a:ext cx="1995267" cy="263669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직선 연결선 169">
            <a:extLst>
              <a:ext uri="{FF2B5EF4-FFF2-40B4-BE49-F238E27FC236}">
                <a16:creationId xmlns:a16="http://schemas.microsoft.com/office/drawing/2014/main" id="{9414C708-562B-8973-A677-4586BCF7D568}"/>
              </a:ext>
            </a:extLst>
          </p:cNvPr>
          <p:cNvCxnSpPr>
            <a:cxnSpLocks/>
            <a:stCxn id="83" idx="1"/>
            <a:endCxn id="156" idx="0"/>
          </p:cNvCxnSpPr>
          <p:nvPr/>
        </p:nvCxnSpPr>
        <p:spPr>
          <a:xfrm>
            <a:off x="2696102" y="5253386"/>
            <a:ext cx="2687339" cy="263669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모서리가 둥근 직사각형 16">
            <a:extLst>
              <a:ext uri="{FF2B5EF4-FFF2-40B4-BE49-F238E27FC236}">
                <a16:creationId xmlns:a16="http://schemas.microsoft.com/office/drawing/2014/main" id="{11EAA238-8EB9-8E81-8B55-44F1910241BC}"/>
              </a:ext>
            </a:extLst>
          </p:cNvPr>
          <p:cNvSpPr/>
          <p:nvPr/>
        </p:nvSpPr>
        <p:spPr>
          <a:xfrm>
            <a:off x="383464" y="5704708"/>
            <a:ext cx="1115707" cy="2379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ko-KR" altLang="en-US" sz="1400" b="1" spc="-100" dirty="0" err="1">
                <a:highlight>
                  <a:srgbClr val="FFFF00"/>
                </a:highlight>
                <a:latin typeface="+mn-ea"/>
                <a:cs typeface="Arial" pitchFamily="34" charset="0"/>
              </a:rPr>
              <a:t>원발계획</a:t>
            </a:r>
            <a:endParaRPr lang="en-US" altLang="ko-KR" sz="1400" b="1" spc="-100" dirty="0">
              <a:highlight>
                <a:srgbClr val="FFFF00"/>
              </a:highlight>
              <a:latin typeface="+mn-ea"/>
              <a:cs typeface="Arial" pitchFamily="34" charset="0"/>
            </a:endParaRPr>
          </a:p>
          <a:p>
            <a:pPr algn="ctr" eaLnBrk="0" hangingPunct="0">
              <a:lnSpc>
                <a:spcPts val="1700"/>
              </a:lnSpc>
              <a:defRPr/>
            </a:pPr>
            <a:r>
              <a:rPr lang="ko-KR" altLang="en-US" sz="1400" b="1" spc="-100" dirty="0">
                <a:highlight>
                  <a:srgbClr val="FFFF00"/>
                </a:highlight>
                <a:latin typeface="+mn-ea"/>
                <a:cs typeface="Arial" pitchFamily="34" charset="0"/>
              </a:rPr>
              <a:t>기초방향 구상</a:t>
            </a:r>
            <a:endParaRPr lang="en-US" altLang="ko-KR" sz="1400" b="1" spc="-10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6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창녕군 원예산업발전계획 수립계획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54361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199392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참고 </a:t>
            </a:r>
            <a:r>
              <a:rPr lang="en-US" altLang="ko-KR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: </a:t>
            </a: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보유자원 검토</a:t>
            </a:r>
            <a:r>
              <a:rPr lang="en-US" altLang="ko-KR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(</a:t>
            </a: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주요사항</a:t>
            </a:r>
            <a:r>
              <a:rPr lang="en-US" altLang="ko-KR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24753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9A9AC57A-6480-1E77-687E-ACE0D0B4FF15}"/>
              </a:ext>
            </a:extLst>
          </p:cNvPr>
          <p:cNvSpPr/>
          <p:nvPr/>
        </p:nvSpPr>
        <p:spPr>
          <a:xfrm>
            <a:off x="1300830" y="4235740"/>
            <a:ext cx="2133579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01" name="모서리가 둥근 직사각형 16">
            <a:extLst>
              <a:ext uri="{FF2B5EF4-FFF2-40B4-BE49-F238E27FC236}">
                <a16:creationId xmlns:a16="http://schemas.microsoft.com/office/drawing/2014/main" id="{6F7A76F5-0D75-0885-6453-D1534AF5D633}"/>
              </a:ext>
            </a:extLst>
          </p:cNvPr>
          <p:cNvSpPr/>
          <p:nvPr/>
        </p:nvSpPr>
        <p:spPr>
          <a:xfrm>
            <a:off x="1694026" y="4277700"/>
            <a:ext cx="166837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solidFill>
                  <a:srgbClr val="C00000"/>
                </a:solidFill>
                <a:latin typeface="+mn-ea"/>
                <a:cs typeface="Arial" pitchFamily="34" charset="0"/>
              </a:rPr>
              <a:t>주요작물 </a:t>
            </a:r>
            <a:r>
              <a:rPr lang="ko-KR" altLang="en-US" sz="1300" b="1" u="sng" spc="-150" dirty="0">
                <a:solidFill>
                  <a:srgbClr val="C00000"/>
                </a:solidFill>
                <a:latin typeface="+mn-ea"/>
                <a:cs typeface="Arial" pitchFamily="34" charset="0"/>
              </a:rPr>
              <a:t>경쟁력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 검토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04" name="사각형: 둥근 모서리 103">
            <a:extLst>
              <a:ext uri="{FF2B5EF4-FFF2-40B4-BE49-F238E27FC236}">
                <a16:creationId xmlns:a16="http://schemas.microsoft.com/office/drawing/2014/main" id="{3D6C5EFE-29C4-E2D7-0E64-05F7FF8955ED}"/>
              </a:ext>
            </a:extLst>
          </p:cNvPr>
          <p:cNvSpPr/>
          <p:nvPr/>
        </p:nvSpPr>
        <p:spPr>
          <a:xfrm>
            <a:off x="4979661" y="5073926"/>
            <a:ext cx="2133579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05" name="모서리가 둥근 직사각형 16">
            <a:extLst>
              <a:ext uri="{FF2B5EF4-FFF2-40B4-BE49-F238E27FC236}">
                <a16:creationId xmlns:a16="http://schemas.microsoft.com/office/drawing/2014/main" id="{129F45E4-E690-8685-FEAA-B3D01B9DFD2D}"/>
              </a:ext>
            </a:extLst>
          </p:cNvPr>
          <p:cNvSpPr/>
          <p:nvPr/>
        </p:nvSpPr>
        <p:spPr>
          <a:xfrm>
            <a:off x="5372857" y="5115886"/>
            <a:ext cx="166837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산지유통조직 정비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cxnSp>
        <p:nvCxnSpPr>
          <p:cNvPr id="109" name="연결선: 꺾임 108">
            <a:extLst>
              <a:ext uri="{FF2B5EF4-FFF2-40B4-BE49-F238E27FC236}">
                <a16:creationId xmlns:a16="http://schemas.microsoft.com/office/drawing/2014/main" id="{9ED173B6-5B90-AC61-D17D-ECCC609AA6A9}"/>
              </a:ext>
            </a:extLst>
          </p:cNvPr>
          <p:cNvCxnSpPr>
            <a:cxnSpLocks/>
            <a:stCxn id="104" idx="0"/>
            <a:endCxn id="138" idx="2"/>
          </p:cNvCxnSpPr>
          <p:nvPr/>
        </p:nvCxnSpPr>
        <p:spPr>
          <a:xfrm rot="16200000" flipV="1">
            <a:off x="4710573" y="3738048"/>
            <a:ext cx="1527977" cy="1143780"/>
          </a:xfrm>
          <a:prstGeom prst="bentConnector3">
            <a:avLst>
              <a:gd name="adj1" fmla="val 25017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118601CB-D8B7-FE44-0C03-5D8BC0309331}"/>
              </a:ext>
            </a:extLst>
          </p:cNvPr>
          <p:cNvSpPr/>
          <p:nvPr/>
        </p:nvSpPr>
        <p:spPr>
          <a:xfrm>
            <a:off x="3835882" y="2123978"/>
            <a:ext cx="2133579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11" name="모서리가 둥근 직사각형 16">
            <a:extLst>
              <a:ext uri="{FF2B5EF4-FFF2-40B4-BE49-F238E27FC236}">
                <a16:creationId xmlns:a16="http://schemas.microsoft.com/office/drawing/2014/main" id="{EF8C55B9-83E6-A90E-C489-0A0FEB2930DE}"/>
              </a:ext>
            </a:extLst>
          </p:cNvPr>
          <p:cNvSpPr/>
          <p:nvPr/>
        </p:nvSpPr>
        <p:spPr>
          <a:xfrm>
            <a:off x="4229078" y="2165938"/>
            <a:ext cx="166837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기초 데이터 </a:t>
            </a:r>
            <a:r>
              <a:rPr lang="ko-KR" altLang="en-US" sz="1300" b="1" u="sng" spc="-1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취합</a:t>
            </a:r>
            <a:r>
              <a:rPr lang="en-US" altLang="ko-KR" sz="1300" b="1" u="sng" spc="-1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/</a:t>
            </a:r>
            <a:r>
              <a:rPr lang="ko-KR" altLang="en-US" sz="1300" b="1" u="sng" spc="-1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정리</a:t>
            </a:r>
            <a:endParaRPr lang="en-US" altLang="ko-KR" sz="1300" b="1" u="sng" spc="-1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pic>
        <p:nvPicPr>
          <p:cNvPr id="112" name="그래픽 111" descr="퍼즐">
            <a:extLst>
              <a:ext uri="{FF2B5EF4-FFF2-40B4-BE49-F238E27FC236}">
                <a16:creationId xmlns:a16="http://schemas.microsoft.com/office/drawing/2014/main" id="{D1E58BE9-A5FD-6A9B-22AA-6C477AB92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07423" y="2192987"/>
            <a:ext cx="291973" cy="291973"/>
          </a:xfrm>
          <a:prstGeom prst="rect">
            <a:avLst/>
          </a:prstGeom>
        </p:spPr>
      </p:pic>
      <p:sp>
        <p:nvSpPr>
          <p:cNvPr id="124" name="사각형: 둥근 모서리 123">
            <a:extLst>
              <a:ext uri="{FF2B5EF4-FFF2-40B4-BE49-F238E27FC236}">
                <a16:creationId xmlns:a16="http://schemas.microsoft.com/office/drawing/2014/main" id="{117985F4-A02A-57E0-4818-D86B8A5E769D}"/>
              </a:ext>
            </a:extLst>
          </p:cNvPr>
          <p:cNvSpPr/>
          <p:nvPr/>
        </p:nvSpPr>
        <p:spPr>
          <a:xfrm>
            <a:off x="6397615" y="2123978"/>
            <a:ext cx="2133579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25" name="모서리가 둥근 직사각형 16">
            <a:extLst>
              <a:ext uri="{FF2B5EF4-FFF2-40B4-BE49-F238E27FC236}">
                <a16:creationId xmlns:a16="http://schemas.microsoft.com/office/drawing/2014/main" id="{1EFE4C62-9E5F-DCC5-3D19-CBE61385A347}"/>
              </a:ext>
            </a:extLst>
          </p:cNvPr>
          <p:cNvSpPr/>
          <p:nvPr/>
        </p:nvSpPr>
        <p:spPr>
          <a:xfrm>
            <a:off x="6790811" y="2165938"/>
            <a:ext cx="166837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기초 데이터 </a:t>
            </a:r>
            <a:r>
              <a:rPr lang="ko-KR" altLang="en-US" sz="1300" b="1" u="sng" spc="-1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재정비</a:t>
            </a:r>
            <a:endParaRPr lang="en-US" altLang="ko-KR" sz="1300" b="1" u="sng" spc="-1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pic>
        <p:nvPicPr>
          <p:cNvPr id="126" name="그래픽 125" descr="퍼즐">
            <a:extLst>
              <a:ext uri="{FF2B5EF4-FFF2-40B4-BE49-F238E27FC236}">
                <a16:creationId xmlns:a16="http://schemas.microsoft.com/office/drawing/2014/main" id="{355EBB4E-215D-75BF-F04D-4BF7C234D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69156" y="2192987"/>
            <a:ext cx="291973" cy="291973"/>
          </a:xfrm>
          <a:prstGeom prst="rect">
            <a:avLst/>
          </a:prstGeom>
        </p:spPr>
      </p:pic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974A47BB-1787-1424-058C-BEA231E3EA09}"/>
              </a:ext>
            </a:extLst>
          </p:cNvPr>
          <p:cNvSpPr/>
          <p:nvPr/>
        </p:nvSpPr>
        <p:spPr>
          <a:xfrm>
            <a:off x="1287715" y="2672355"/>
            <a:ext cx="2133579" cy="26221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생산현황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인구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재배면적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생산량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29" name="사각형: 둥근 모서리 128">
            <a:extLst>
              <a:ext uri="{FF2B5EF4-FFF2-40B4-BE49-F238E27FC236}">
                <a16:creationId xmlns:a16="http://schemas.microsoft.com/office/drawing/2014/main" id="{826CE965-FC12-D870-D274-29AD90D38E57}"/>
              </a:ext>
            </a:extLst>
          </p:cNvPr>
          <p:cNvSpPr/>
          <p:nvPr/>
        </p:nvSpPr>
        <p:spPr>
          <a:xfrm>
            <a:off x="1287715" y="2123978"/>
            <a:ext cx="2133579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30" name="모서리가 둥근 직사각형 16">
            <a:extLst>
              <a:ext uri="{FF2B5EF4-FFF2-40B4-BE49-F238E27FC236}">
                <a16:creationId xmlns:a16="http://schemas.microsoft.com/office/drawing/2014/main" id="{B7AC9A03-DFC4-C782-4B72-FDE82A73830B}"/>
              </a:ext>
            </a:extLst>
          </p:cNvPr>
          <p:cNvSpPr/>
          <p:nvPr/>
        </p:nvSpPr>
        <p:spPr>
          <a:xfrm>
            <a:off x="1680911" y="2165938"/>
            <a:ext cx="166837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통계 데이터 </a:t>
            </a:r>
            <a:r>
              <a:rPr lang="ko-KR" altLang="en-US" sz="1300" b="1" u="sng" spc="-1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취합</a:t>
            </a:r>
            <a:r>
              <a:rPr lang="en-US" altLang="ko-KR" sz="1300" b="1" u="sng" spc="-1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/</a:t>
            </a:r>
            <a:r>
              <a:rPr lang="ko-KR" altLang="en-US" sz="1300" b="1" u="sng" spc="-150" dirty="0">
                <a:solidFill>
                  <a:schemeClr val="accent2"/>
                </a:solidFill>
                <a:latin typeface="+mn-ea"/>
                <a:cs typeface="Arial" pitchFamily="34" charset="0"/>
              </a:rPr>
              <a:t>정리</a:t>
            </a:r>
            <a:endParaRPr lang="en-US" altLang="ko-KR" sz="1300" b="1" u="sng" spc="-1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pic>
        <p:nvPicPr>
          <p:cNvPr id="131" name="그래픽 130" descr="퍼즐">
            <a:extLst>
              <a:ext uri="{FF2B5EF4-FFF2-40B4-BE49-F238E27FC236}">
                <a16:creationId xmlns:a16="http://schemas.microsoft.com/office/drawing/2014/main" id="{15FC1B49-03E3-E9A5-0EFD-0BF8E349F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9256" y="2192987"/>
            <a:ext cx="291973" cy="291973"/>
          </a:xfrm>
          <a:prstGeom prst="rect">
            <a:avLst/>
          </a:prstGeom>
        </p:spPr>
      </p:pic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6091C7CF-D14D-E747-9612-204848E6C2DB}"/>
              </a:ext>
            </a:extLst>
          </p:cNvPr>
          <p:cNvSpPr/>
          <p:nvPr/>
        </p:nvSpPr>
        <p:spPr>
          <a:xfrm>
            <a:off x="1287714" y="2975553"/>
            <a:ext cx="2133579" cy="26221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인증현황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(GAP/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친환경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지리적표시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5264F50D-BD23-C377-FBE5-3D84190C24D8}"/>
              </a:ext>
            </a:extLst>
          </p:cNvPr>
          <p:cNvSpPr/>
          <p:nvPr/>
        </p:nvSpPr>
        <p:spPr>
          <a:xfrm>
            <a:off x="1287714" y="3283739"/>
            <a:ext cx="2133579" cy="26221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도매시장현황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시기별 </a:t>
            </a:r>
            <a:r>
              <a:rPr lang="ko-KR" altLang="en-US" sz="1000" b="1" dirty="0" err="1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취급량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4C741996-2AD2-554B-B96F-9D967FD08108}"/>
              </a:ext>
            </a:extLst>
          </p:cNvPr>
          <p:cNvSpPr/>
          <p:nvPr/>
        </p:nvSpPr>
        <p:spPr>
          <a:xfrm>
            <a:off x="3835882" y="2672355"/>
            <a:ext cx="2133579" cy="26221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유통조직별 농가수매 현황</a:t>
            </a:r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C0CFC630-285E-FBB8-1E6E-87117D5C8253}"/>
              </a:ext>
            </a:extLst>
          </p:cNvPr>
          <p:cNvSpPr/>
          <p:nvPr/>
        </p:nvSpPr>
        <p:spPr>
          <a:xfrm>
            <a:off x="3835881" y="2975553"/>
            <a:ext cx="2133579" cy="26221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유통조직별 판매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국내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국외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 현황</a:t>
            </a: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CA1B3DDA-5100-F61F-BEBF-85F0C77DBCFE}"/>
              </a:ext>
            </a:extLst>
          </p:cNvPr>
          <p:cNvSpPr/>
          <p:nvPr/>
        </p:nvSpPr>
        <p:spPr>
          <a:xfrm>
            <a:off x="3835881" y="3283739"/>
            <a:ext cx="2133579" cy="26221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유통조직별 보유시설 현황</a:t>
            </a: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52A5779B-769D-075D-B819-6252B8924A03}"/>
              </a:ext>
            </a:extLst>
          </p:cNvPr>
          <p:cNvSpPr/>
          <p:nvPr/>
        </p:nvSpPr>
        <p:spPr>
          <a:xfrm>
            <a:off x="1287714" y="3585247"/>
            <a:ext cx="2133579" cy="26221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전체 수요량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시기별 수요량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66" name="직사각형 165">
            <a:extLst>
              <a:ext uri="{FF2B5EF4-FFF2-40B4-BE49-F238E27FC236}">
                <a16:creationId xmlns:a16="http://schemas.microsoft.com/office/drawing/2014/main" id="{D6DA7047-3F18-CE73-D42B-80796E376CD0}"/>
              </a:ext>
            </a:extLst>
          </p:cNvPr>
          <p:cNvSpPr/>
          <p:nvPr/>
        </p:nvSpPr>
        <p:spPr>
          <a:xfrm>
            <a:off x="6397615" y="2672975"/>
            <a:ext cx="2133579" cy="26221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생산농가 조직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 err="1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출하회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 err="1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작목반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등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67" name="직사각형 166">
            <a:extLst>
              <a:ext uri="{FF2B5EF4-FFF2-40B4-BE49-F238E27FC236}">
                <a16:creationId xmlns:a16="http://schemas.microsoft.com/office/drawing/2014/main" id="{6F2CA9F1-EA35-D1E4-D5BC-419A98ED1C7F}"/>
              </a:ext>
            </a:extLst>
          </p:cNvPr>
          <p:cNvSpPr/>
          <p:nvPr/>
        </p:nvSpPr>
        <p:spPr>
          <a:xfrm>
            <a:off x="6397614" y="2976173"/>
            <a:ext cx="2133579" cy="26221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전략품목 정보화 현황</a:t>
            </a:r>
          </a:p>
        </p:txBody>
      </p:sp>
      <p:sp>
        <p:nvSpPr>
          <p:cNvPr id="168" name="직사각형 167">
            <a:extLst>
              <a:ext uri="{FF2B5EF4-FFF2-40B4-BE49-F238E27FC236}">
                <a16:creationId xmlns:a16="http://schemas.microsoft.com/office/drawing/2014/main" id="{0CEDBBE6-7531-F432-A86E-D9B4F86C8F0A}"/>
              </a:ext>
            </a:extLst>
          </p:cNvPr>
          <p:cNvSpPr/>
          <p:nvPr/>
        </p:nvSpPr>
        <p:spPr>
          <a:xfrm>
            <a:off x="6397614" y="3284359"/>
            <a:ext cx="2133579" cy="26221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스마트화 현황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생산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유통시설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70" name="오른쪽 중괄호 169">
            <a:extLst>
              <a:ext uri="{FF2B5EF4-FFF2-40B4-BE49-F238E27FC236}">
                <a16:creationId xmlns:a16="http://schemas.microsoft.com/office/drawing/2014/main" id="{CB45B650-AEE3-E64E-4FD6-BEAE38394DC2}"/>
              </a:ext>
            </a:extLst>
          </p:cNvPr>
          <p:cNvSpPr/>
          <p:nvPr/>
        </p:nvSpPr>
        <p:spPr>
          <a:xfrm rot="10800000" flipH="1">
            <a:off x="8620216" y="2646495"/>
            <a:ext cx="84323" cy="938751"/>
          </a:xfrm>
          <a:prstGeom prst="righ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2" name="모서리가 둥근 직사각형 16">
            <a:extLst>
              <a:ext uri="{FF2B5EF4-FFF2-40B4-BE49-F238E27FC236}">
                <a16:creationId xmlns:a16="http://schemas.microsoft.com/office/drawing/2014/main" id="{1B2AD8D8-B625-B7AB-EB77-B9444985986C}"/>
              </a:ext>
            </a:extLst>
          </p:cNvPr>
          <p:cNvSpPr/>
          <p:nvPr/>
        </p:nvSpPr>
        <p:spPr>
          <a:xfrm>
            <a:off x="1571625" y="1741672"/>
            <a:ext cx="1115707" cy="322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en-US" altLang="ko-KR" sz="1200" b="1" spc="-50" dirty="0">
                <a:latin typeface="+mn-ea"/>
                <a:cs typeface="Arial" pitchFamily="34" charset="0"/>
              </a:rPr>
              <a:t>Part1. </a:t>
            </a:r>
            <a:r>
              <a:rPr lang="ko-KR" altLang="en-US" sz="1200" b="1" spc="-50" dirty="0">
                <a:latin typeface="+mn-ea"/>
                <a:cs typeface="Arial" pitchFamily="34" charset="0"/>
              </a:rPr>
              <a:t>보유자원 검토</a:t>
            </a:r>
            <a:r>
              <a:rPr lang="en-US" altLang="ko-KR" sz="1200" b="1" spc="-50" dirty="0">
                <a:latin typeface="+mn-ea"/>
                <a:cs typeface="Arial" pitchFamily="34" charset="0"/>
              </a:rPr>
              <a:t>(</a:t>
            </a:r>
            <a:r>
              <a:rPr lang="ko-KR" altLang="en-US" sz="1200" b="1" spc="-50" dirty="0">
                <a:latin typeface="+mn-ea"/>
                <a:cs typeface="Arial" pitchFamily="34" charset="0"/>
              </a:rPr>
              <a:t>전략요인 도출</a:t>
            </a:r>
            <a:r>
              <a:rPr lang="en-US" altLang="ko-KR" sz="1200" b="1" spc="-50" dirty="0"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173" name="더하기 기호 172">
            <a:extLst>
              <a:ext uri="{FF2B5EF4-FFF2-40B4-BE49-F238E27FC236}">
                <a16:creationId xmlns:a16="http://schemas.microsoft.com/office/drawing/2014/main" id="{1A88C2D6-A2B9-9C3C-3041-7682E2739721}"/>
              </a:ext>
            </a:extLst>
          </p:cNvPr>
          <p:cNvSpPr/>
          <p:nvPr/>
        </p:nvSpPr>
        <p:spPr>
          <a:xfrm>
            <a:off x="3514088" y="2250023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더하기 기호 173">
            <a:extLst>
              <a:ext uri="{FF2B5EF4-FFF2-40B4-BE49-F238E27FC236}">
                <a16:creationId xmlns:a16="http://schemas.microsoft.com/office/drawing/2014/main" id="{1F82F5EB-0F9C-8534-21E3-A9D81587FA6F}"/>
              </a:ext>
            </a:extLst>
          </p:cNvPr>
          <p:cNvSpPr/>
          <p:nvPr/>
        </p:nvSpPr>
        <p:spPr>
          <a:xfrm>
            <a:off x="6059002" y="2250023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6" name="직사각형 175">
            <a:extLst>
              <a:ext uri="{FF2B5EF4-FFF2-40B4-BE49-F238E27FC236}">
                <a16:creationId xmlns:a16="http://schemas.microsoft.com/office/drawing/2014/main" id="{FAC9AA88-2231-9C5A-B757-CDD60A5AB966}"/>
              </a:ext>
            </a:extLst>
          </p:cNvPr>
          <p:cNvSpPr/>
          <p:nvPr/>
        </p:nvSpPr>
        <p:spPr>
          <a:xfrm>
            <a:off x="6397614" y="3586311"/>
            <a:ext cx="2133579" cy="26221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원예산업 지원사업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국비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지방비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77" name="화살표: 오른쪽 176">
            <a:extLst>
              <a:ext uri="{FF2B5EF4-FFF2-40B4-BE49-F238E27FC236}">
                <a16:creationId xmlns:a16="http://schemas.microsoft.com/office/drawing/2014/main" id="{33520200-D804-E318-A4A4-EF23CC38C8A5}"/>
              </a:ext>
            </a:extLst>
          </p:cNvPr>
          <p:cNvSpPr/>
          <p:nvPr/>
        </p:nvSpPr>
        <p:spPr>
          <a:xfrm rot="5400000">
            <a:off x="2255953" y="3854682"/>
            <a:ext cx="245964" cy="39209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8" name="사각형: 둥근 모서리 177">
            <a:extLst>
              <a:ext uri="{FF2B5EF4-FFF2-40B4-BE49-F238E27FC236}">
                <a16:creationId xmlns:a16="http://schemas.microsoft.com/office/drawing/2014/main" id="{C532E1CB-6CCF-C078-6C2A-48F31AB5F29C}"/>
              </a:ext>
            </a:extLst>
          </p:cNvPr>
          <p:cNvSpPr/>
          <p:nvPr/>
        </p:nvSpPr>
        <p:spPr>
          <a:xfrm>
            <a:off x="2709972" y="5073964"/>
            <a:ext cx="2133579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79" name="모서리가 둥근 직사각형 16">
            <a:extLst>
              <a:ext uri="{FF2B5EF4-FFF2-40B4-BE49-F238E27FC236}">
                <a16:creationId xmlns:a16="http://schemas.microsoft.com/office/drawing/2014/main" id="{6C1B03D3-BBE2-97C0-5059-94BA18FAC5A3}"/>
              </a:ext>
            </a:extLst>
          </p:cNvPr>
          <p:cNvSpPr/>
          <p:nvPr/>
        </p:nvSpPr>
        <p:spPr>
          <a:xfrm>
            <a:off x="3103168" y="5115924"/>
            <a:ext cx="166837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전략품목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품종 선정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cxnSp>
        <p:nvCxnSpPr>
          <p:cNvPr id="181" name="연결선: 꺾임 180">
            <a:extLst>
              <a:ext uri="{FF2B5EF4-FFF2-40B4-BE49-F238E27FC236}">
                <a16:creationId xmlns:a16="http://schemas.microsoft.com/office/drawing/2014/main" id="{A3BDBD33-DDB3-EE5E-CF0D-71708D7EF792}"/>
              </a:ext>
            </a:extLst>
          </p:cNvPr>
          <p:cNvCxnSpPr>
            <a:cxnSpLocks/>
            <a:stCxn id="178" idx="0"/>
            <a:endCxn id="138" idx="2"/>
          </p:cNvCxnSpPr>
          <p:nvPr/>
        </p:nvCxnSpPr>
        <p:spPr>
          <a:xfrm rot="5400000" flipH="1" flipV="1">
            <a:off x="3575709" y="3747003"/>
            <a:ext cx="1528015" cy="1125909"/>
          </a:xfrm>
          <a:prstGeom prst="bentConnector3">
            <a:avLst>
              <a:gd name="adj1" fmla="val 25017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연결선: 꺾임 181">
            <a:extLst>
              <a:ext uri="{FF2B5EF4-FFF2-40B4-BE49-F238E27FC236}">
                <a16:creationId xmlns:a16="http://schemas.microsoft.com/office/drawing/2014/main" id="{9C819765-15CC-CFB1-2603-B066C3C5F884}"/>
              </a:ext>
            </a:extLst>
          </p:cNvPr>
          <p:cNvCxnSpPr>
            <a:cxnSpLocks/>
            <a:stCxn id="178" idx="1"/>
            <a:endCxn id="100" idx="2"/>
          </p:cNvCxnSpPr>
          <p:nvPr/>
        </p:nvCxnSpPr>
        <p:spPr>
          <a:xfrm rot="10800000">
            <a:off x="2367620" y="4663848"/>
            <a:ext cx="342352" cy="624171"/>
          </a:xfrm>
          <a:prstGeom prst="bentConnector2">
            <a:avLst/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사각형: 둥근 모서리 182">
            <a:extLst>
              <a:ext uri="{FF2B5EF4-FFF2-40B4-BE49-F238E27FC236}">
                <a16:creationId xmlns:a16="http://schemas.microsoft.com/office/drawing/2014/main" id="{61DB8412-16D0-60BA-6DE1-B11099446CB8}"/>
              </a:ext>
            </a:extLst>
          </p:cNvPr>
          <p:cNvSpPr/>
          <p:nvPr/>
        </p:nvSpPr>
        <p:spPr>
          <a:xfrm>
            <a:off x="6397615" y="4235740"/>
            <a:ext cx="2133579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84" name="모서리가 둥근 직사각형 16">
            <a:extLst>
              <a:ext uri="{FF2B5EF4-FFF2-40B4-BE49-F238E27FC236}">
                <a16:creationId xmlns:a16="http://schemas.microsoft.com/office/drawing/2014/main" id="{9268A9DA-B430-F0F5-7CB9-00B0E0C578B6}"/>
              </a:ext>
            </a:extLst>
          </p:cNvPr>
          <p:cNvSpPr/>
          <p:nvPr/>
        </p:nvSpPr>
        <p:spPr>
          <a:xfrm>
            <a:off x="6790811" y="4277700"/>
            <a:ext cx="166837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u="sng" spc="-150" dirty="0">
                <a:solidFill>
                  <a:srgbClr val="C00000"/>
                </a:solidFill>
                <a:latin typeface="+mn-ea"/>
                <a:cs typeface="Arial" pitchFamily="34" charset="0"/>
              </a:rPr>
              <a:t>보유자원 적정성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 검토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86" name="화살표: 오른쪽 185">
            <a:extLst>
              <a:ext uri="{FF2B5EF4-FFF2-40B4-BE49-F238E27FC236}">
                <a16:creationId xmlns:a16="http://schemas.microsoft.com/office/drawing/2014/main" id="{E2126264-B262-C98E-25E9-2D34B7F81D91}"/>
              </a:ext>
            </a:extLst>
          </p:cNvPr>
          <p:cNvSpPr/>
          <p:nvPr/>
        </p:nvSpPr>
        <p:spPr>
          <a:xfrm rot="5400000">
            <a:off x="7352738" y="3854682"/>
            <a:ext cx="245964" cy="39209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8" name="모서리가 둥근 직사각형 16">
            <a:extLst>
              <a:ext uri="{FF2B5EF4-FFF2-40B4-BE49-F238E27FC236}">
                <a16:creationId xmlns:a16="http://schemas.microsoft.com/office/drawing/2014/main" id="{51F23EB7-4595-0741-5D54-B47E01FD9388}"/>
              </a:ext>
            </a:extLst>
          </p:cNvPr>
          <p:cNvSpPr/>
          <p:nvPr/>
        </p:nvSpPr>
        <p:spPr>
          <a:xfrm>
            <a:off x="4825543" y="3734012"/>
            <a:ext cx="166030" cy="15971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Step1. </a:t>
            </a:r>
            <a:r>
              <a:rPr lang="ko-KR" altLang="en-US" sz="10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유통조직별</a:t>
            </a:r>
            <a:r>
              <a:rPr lang="en-US" altLang="ko-KR" sz="10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 </a:t>
            </a:r>
            <a:r>
              <a:rPr lang="ko-KR" altLang="en-US" sz="1000" b="1" u="sng" spc="-150" dirty="0">
                <a:solidFill>
                  <a:schemeClr val="accent2"/>
                </a:solidFill>
                <a:highlight>
                  <a:srgbClr val="FFFF00"/>
                </a:highlight>
                <a:latin typeface="+mn-ea"/>
                <a:cs typeface="Arial" pitchFamily="34" charset="0"/>
              </a:rPr>
              <a:t>자료요청</a:t>
            </a:r>
            <a:endParaRPr lang="en-US" altLang="ko-KR" sz="1000" b="1" u="sng" spc="-150" dirty="0">
              <a:solidFill>
                <a:schemeClr val="accent2"/>
              </a:solidFill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87" name="모서리가 둥근 직사각형 16">
            <a:extLst>
              <a:ext uri="{FF2B5EF4-FFF2-40B4-BE49-F238E27FC236}">
                <a16:creationId xmlns:a16="http://schemas.microsoft.com/office/drawing/2014/main" id="{D2058573-AE44-8228-DEDD-E9C80776C428}"/>
              </a:ext>
            </a:extLst>
          </p:cNvPr>
          <p:cNvSpPr/>
          <p:nvPr/>
        </p:nvSpPr>
        <p:spPr>
          <a:xfrm>
            <a:off x="4813769" y="3963940"/>
            <a:ext cx="166030" cy="15971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spc="-150" dirty="0">
                <a:latin typeface="+mn-ea"/>
                <a:cs typeface="Arial" pitchFamily="34" charset="0"/>
              </a:rPr>
              <a:t>Step2. 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유통조직별 자료 취합</a:t>
            </a:r>
            <a:r>
              <a:rPr lang="en-US" altLang="ko-KR" sz="10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분석</a:t>
            </a:r>
            <a:endParaRPr lang="en-US" altLang="ko-KR" sz="1000" b="1" spc="-150" dirty="0">
              <a:latin typeface="+mn-ea"/>
              <a:cs typeface="Arial" pitchFamily="34" charset="0"/>
            </a:endParaRPr>
          </a:p>
        </p:txBody>
      </p:sp>
      <p:sp>
        <p:nvSpPr>
          <p:cNvPr id="188" name="모서리가 둥근 직사각형 16">
            <a:extLst>
              <a:ext uri="{FF2B5EF4-FFF2-40B4-BE49-F238E27FC236}">
                <a16:creationId xmlns:a16="http://schemas.microsoft.com/office/drawing/2014/main" id="{FBD43B49-A6D5-A6B6-B869-8EB114F19420}"/>
              </a:ext>
            </a:extLst>
          </p:cNvPr>
          <p:cNvSpPr/>
          <p:nvPr/>
        </p:nvSpPr>
        <p:spPr>
          <a:xfrm>
            <a:off x="4825543" y="4204240"/>
            <a:ext cx="166030" cy="15971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spc="-150" dirty="0">
                <a:latin typeface="+mn-ea"/>
                <a:cs typeface="Arial" pitchFamily="34" charset="0"/>
              </a:rPr>
              <a:t>Step3. (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공동</a:t>
            </a:r>
            <a:r>
              <a:rPr lang="en-US" altLang="ko-KR" sz="1000" b="1" spc="-150" dirty="0">
                <a:latin typeface="+mn-ea"/>
                <a:cs typeface="Arial" pitchFamily="34" charset="0"/>
              </a:rPr>
              <a:t>)T/F 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검토자료 작성</a:t>
            </a:r>
            <a:endParaRPr lang="en-US" altLang="ko-KR" sz="1000" b="1" spc="-150" dirty="0">
              <a:latin typeface="+mn-ea"/>
              <a:cs typeface="Arial" pitchFamily="34" charset="0"/>
            </a:endParaRPr>
          </a:p>
        </p:txBody>
      </p:sp>
      <p:sp>
        <p:nvSpPr>
          <p:cNvPr id="190" name="오른쪽 중괄호 189">
            <a:extLst>
              <a:ext uri="{FF2B5EF4-FFF2-40B4-BE49-F238E27FC236}">
                <a16:creationId xmlns:a16="http://schemas.microsoft.com/office/drawing/2014/main" id="{EAF6C71D-C0F0-1434-8C30-DEABD051ED1C}"/>
              </a:ext>
            </a:extLst>
          </p:cNvPr>
          <p:cNvSpPr/>
          <p:nvPr/>
        </p:nvSpPr>
        <p:spPr>
          <a:xfrm flipH="1">
            <a:off x="1135200" y="2668543"/>
            <a:ext cx="84324" cy="547035"/>
          </a:xfrm>
          <a:prstGeom prst="righ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1" name="모서리가 둥근 직사각형 16">
            <a:extLst>
              <a:ext uri="{FF2B5EF4-FFF2-40B4-BE49-F238E27FC236}">
                <a16:creationId xmlns:a16="http://schemas.microsoft.com/office/drawing/2014/main" id="{F4DBA3A5-B66F-8778-9D14-5C9A235D2F6D}"/>
              </a:ext>
            </a:extLst>
          </p:cNvPr>
          <p:cNvSpPr/>
          <p:nvPr/>
        </p:nvSpPr>
        <p:spPr>
          <a:xfrm>
            <a:off x="652227" y="2884843"/>
            <a:ext cx="166030" cy="15971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150" dirty="0">
                <a:latin typeface="+mn-ea"/>
                <a:cs typeface="Arial" pitchFamily="34" charset="0"/>
              </a:rPr>
              <a:t>내부</a:t>
            </a:r>
            <a:r>
              <a:rPr lang="en-US" altLang="ko-KR" sz="1000" b="1" spc="-150" dirty="0">
                <a:latin typeface="+mn-ea"/>
                <a:cs typeface="Arial" pitchFamily="34" charset="0"/>
              </a:rPr>
              <a:t>or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통계청</a:t>
            </a:r>
            <a:endParaRPr lang="en-US" altLang="ko-KR" sz="1000" b="1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spc="-150" dirty="0">
                <a:latin typeface="+mn-ea"/>
                <a:cs typeface="Arial" pitchFamily="34" charset="0"/>
              </a:rPr>
              <a:t>자료기준 정리</a:t>
            </a:r>
            <a:endParaRPr lang="en-US" altLang="ko-KR" sz="1000" b="1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0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지역여건 검토</a:t>
            </a:r>
            <a:r>
              <a:rPr lang="en-US" altLang="ko-KR" sz="1000" b="1" spc="-150" dirty="0"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192" name="오른쪽 중괄호 191">
            <a:extLst>
              <a:ext uri="{FF2B5EF4-FFF2-40B4-BE49-F238E27FC236}">
                <a16:creationId xmlns:a16="http://schemas.microsoft.com/office/drawing/2014/main" id="{C61DB28E-28D0-940F-8759-0E75FAA68ED8}"/>
              </a:ext>
            </a:extLst>
          </p:cNvPr>
          <p:cNvSpPr/>
          <p:nvPr/>
        </p:nvSpPr>
        <p:spPr>
          <a:xfrm flipH="1">
            <a:off x="1127236" y="3284545"/>
            <a:ext cx="84324" cy="547035"/>
          </a:xfrm>
          <a:prstGeom prst="righ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3" name="모서리가 둥근 직사각형 16">
            <a:extLst>
              <a:ext uri="{FF2B5EF4-FFF2-40B4-BE49-F238E27FC236}">
                <a16:creationId xmlns:a16="http://schemas.microsoft.com/office/drawing/2014/main" id="{697BC93B-3347-4DA9-292B-8339A2A9B8FE}"/>
              </a:ext>
            </a:extLst>
          </p:cNvPr>
          <p:cNvSpPr/>
          <p:nvPr/>
        </p:nvSpPr>
        <p:spPr>
          <a:xfrm>
            <a:off x="626507" y="3500845"/>
            <a:ext cx="166030" cy="15971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spc="-150" dirty="0" err="1">
                <a:latin typeface="+mn-ea"/>
                <a:cs typeface="Arial" pitchFamily="34" charset="0"/>
              </a:rPr>
              <a:t>Kamis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자료 정리</a:t>
            </a:r>
            <a:endParaRPr lang="en-US" altLang="ko-KR" sz="1000" b="1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0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시장경쟁력 검토</a:t>
            </a:r>
            <a:r>
              <a:rPr lang="en-US" altLang="ko-KR" sz="1000" b="1" spc="-150" dirty="0"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194" name="모서리가 둥근 직사각형 16">
            <a:extLst>
              <a:ext uri="{FF2B5EF4-FFF2-40B4-BE49-F238E27FC236}">
                <a16:creationId xmlns:a16="http://schemas.microsoft.com/office/drawing/2014/main" id="{28B18695-4BEE-6C22-535D-A9C49C9EC47F}"/>
              </a:ext>
            </a:extLst>
          </p:cNvPr>
          <p:cNvSpPr/>
          <p:nvPr/>
        </p:nvSpPr>
        <p:spPr>
          <a:xfrm>
            <a:off x="9093952" y="3026801"/>
            <a:ext cx="166030" cy="15971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150" dirty="0" err="1">
                <a:latin typeface="+mn-ea"/>
                <a:cs typeface="Arial" pitchFamily="34" charset="0"/>
              </a:rPr>
              <a:t>농가별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 기초데이터</a:t>
            </a:r>
            <a:endParaRPr lang="en-US" altLang="ko-KR" sz="1000" b="1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0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생산면적 보완</a:t>
            </a:r>
            <a:r>
              <a:rPr lang="en-US" altLang="ko-KR" sz="1000" b="1" spc="-150" dirty="0">
                <a:latin typeface="+mn-ea"/>
                <a:cs typeface="Arial" pitchFamily="34" charset="0"/>
              </a:rPr>
              <a:t>) </a:t>
            </a:r>
          </a:p>
        </p:txBody>
      </p:sp>
      <p:pic>
        <p:nvPicPr>
          <p:cNvPr id="44" name="그래픽 43" descr="수학">
            <a:extLst>
              <a:ext uri="{FF2B5EF4-FFF2-40B4-BE49-F238E27FC236}">
                <a16:creationId xmlns:a16="http://schemas.microsoft.com/office/drawing/2014/main" id="{1A38D309-7F80-7BF8-85BE-79E0A3B1A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24631" y="4246577"/>
            <a:ext cx="424189" cy="424189"/>
          </a:xfrm>
          <a:prstGeom prst="rect">
            <a:avLst/>
          </a:prstGeom>
        </p:spPr>
      </p:pic>
      <p:pic>
        <p:nvPicPr>
          <p:cNvPr id="195" name="그래픽 194" descr="수학">
            <a:extLst>
              <a:ext uri="{FF2B5EF4-FFF2-40B4-BE49-F238E27FC236}">
                <a16:creationId xmlns:a16="http://schemas.microsoft.com/office/drawing/2014/main" id="{36B4ED3C-CC40-03B4-0208-6A0A63C13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20803" y="4247804"/>
            <a:ext cx="424189" cy="424189"/>
          </a:xfrm>
          <a:prstGeom prst="rect">
            <a:avLst/>
          </a:prstGeom>
        </p:spPr>
      </p:pic>
      <p:cxnSp>
        <p:nvCxnSpPr>
          <p:cNvPr id="198" name="연결선: 꺾임 197">
            <a:extLst>
              <a:ext uri="{FF2B5EF4-FFF2-40B4-BE49-F238E27FC236}">
                <a16:creationId xmlns:a16="http://schemas.microsoft.com/office/drawing/2014/main" id="{FF9C0366-1C75-0146-E84D-0BB0095C3FA5}"/>
              </a:ext>
            </a:extLst>
          </p:cNvPr>
          <p:cNvCxnSpPr>
            <a:cxnSpLocks/>
            <a:stCxn id="104" idx="3"/>
            <a:endCxn id="183" idx="2"/>
          </p:cNvCxnSpPr>
          <p:nvPr/>
        </p:nvCxnSpPr>
        <p:spPr>
          <a:xfrm flipV="1">
            <a:off x="7113240" y="4663847"/>
            <a:ext cx="351165" cy="624133"/>
          </a:xfrm>
          <a:prstGeom prst="bentConnector2">
            <a:avLst/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직사각형 198">
            <a:extLst>
              <a:ext uri="{FF2B5EF4-FFF2-40B4-BE49-F238E27FC236}">
                <a16:creationId xmlns:a16="http://schemas.microsoft.com/office/drawing/2014/main" id="{26C3F706-53CC-99A1-45A2-CA7EAA21ABA8}"/>
              </a:ext>
            </a:extLst>
          </p:cNvPr>
          <p:cNvSpPr/>
          <p:nvPr/>
        </p:nvSpPr>
        <p:spPr>
          <a:xfrm>
            <a:off x="2705161" y="5611601"/>
            <a:ext cx="657240" cy="49057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품목특화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면적기준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endParaRPr lang="ko-KR" altLang="en-US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201" name="직사각형 200">
            <a:extLst>
              <a:ext uri="{FF2B5EF4-FFF2-40B4-BE49-F238E27FC236}">
                <a16:creationId xmlns:a16="http://schemas.microsoft.com/office/drawing/2014/main" id="{ACC50835-D919-A6BA-7DA3-8DA1DDFCD8FF}"/>
              </a:ext>
            </a:extLst>
          </p:cNvPr>
          <p:cNvSpPr/>
          <p:nvPr/>
        </p:nvSpPr>
        <p:spPr>
          <a:xfrm>
            <a:off x="3441454" y="5611601"/>
            <a:ext cx="657240" cy="49057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조직화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농가자원</a:t>
            </a:r>
          </a:p>
        </p:txBody>
      </p:sp>
      <p:sp>
        <p:nvSpPr>
          <p:cNvPr id="202" name="직사각형 201">
            <a:extLst>
              <a:ext uri="{FF2B5EF4-FFF2-40B4-BE49-F238E27FC236}">
                <a16:creationId xmlns:a16="http://schemas.microsoft.com/office/drawing/2014/main" id="{04C0BBFD-10F9-AB53-6682-B43A63D65A09}"/>
              </a:ext>
            </a:extLst>
          </p:cNvPr>
          <p:cNvSpPr/>
          <p:nvPr/>
        </p:nvSpPr>
        <p:spPr>
          <a:xfrm>
            <a:off x="4179477" y="5611601"/>
            <a:ext cx="657240" cy="49057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주산지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지정품목</a:t>
            </a:r>
          </a:p>
        </p:txBody>
      </p:sp>
      <p:sp>
        <p:nvSpPr>
          <p:cNvPr id="203" name="직사각형 202">
            <a:extLst>
              <a:ext uri="{FF2B5EF4-FFF2-40B4-BE49-F238E27FC236}">
                <a16:creationId xmlns:a16="http://schemas.microsoft.com/office/drawing/2014/main" id="{36D596D2-FB6D-F2E8-FFFC-4D2625D138E6}"/>
              </a:ext>
            </a:extLst>
          </p:cNvPr>
          <p:cNvSpPr/>
          <p:nvPr/>
        </p:nvSpPr>
        <p:spPr>
          <a:xfrm>
            <a:off x="4979661" y="5611601"/>
            <a:ext cx="657240" cy="49057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생산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조직</a:t>
            </a:r>
          </a:p>
        </p:txBody>
      </p:sp>
      <p:sp>
        <p:nvSpPr>
          <p:cNvPr id="204" name="직사각형 203">
            <a:extLst>
              <a:ext uri="{FF2B5EF4-FFF2-40B4-BE49-F238E27FC236}">
                <a16:creationId xmlns:a16="http://schemas.microsoft.com/office/drawing/2014/main" id="{4A8CB6E0-563D-6E51-9EB8-ACFF5F2EE4EB}"/>
              </a:ext>
            </a:extLst>
          </p:cNvPr>
          <p:cNvSpPr/>
          <p:nvPr/>
        </p:nvSpPr>
        <p:spPr>
          <a:xfrm>
            <a:off x="5715954" y="5611601"/>
            <a:ext cx="657240" cy="49057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출하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조직</a:t>
            </a:r>
          </a:p>
        </p:txBody>
      </p:sp>
      <p:sp>
        <p:nvSpPr>
          <p:cNvPr id="205" name="직사각형 204">
            <a:extLst>
              <a:ext uri="{FF2B5EF4-FFF2-40B4-BE49-F238E27FC236}">
                <a16:creationId xmlns:a16="http://schemas.microsoft.com/office/drawing/2014/main" id="{D41A9E9D-F9C0-C585-23AD-CBD9D3FBB025}"/>
              </a:ext>
            </a:extLst>
          </p:cNvPr>
          <p:cNvSpPr/>
          <p:nvPr/>
        </p:nvSpPr>
        <p:spPr>
          <a:xfrm>
            <a:off x="6453977" y="5611601"/>
            <a:ext cx="657240" cy="49057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생산유통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혁신조직</a:t>
            </a:r>
          </a:p>
        </p:txBody>
      </p:sp>
      <p:pic>
        <p:nvPicPr>
          <p:cNvPr id="58" name="그래픽 57" descr="그룹 브레인스토밍">
            <a:extLst>
              <a:ext uri="{FF2B5EF4-FFF2-40B4-BE49-F238E27FC236}">
                <a16:creationId xmlns:a16="http://schemas.microsoft.com/office/drawing/2014/main" id="{004F0B9A-6375-517B-E9FC-EA5BFE1F6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32639" y="5073926"/>
            <a:ext cx="451698" cy="428107"/>
          </a:xfrm>
          <a:prstGeom prst="rect">
            <a:avLst/>
          </a:prstGeom>
        </p:spPr>
      </p:pic>
      <p:pic>
        <p:nvPicPr>
          <p:cNvPr id="206" name="그래픽 205" descr="그룹 브레인스토밍">
            <a:extLst>
              <a:ext uri="{FF2B5EF4-FFF2-40B4-BE49-F238E27FC236}">
                <a16:creationId xmlns:a16="http://schemas.microsoft.com/office/drawing/2014/main" id="{2C65FBB7-96EE-DAD5-3E60-99149C06E0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14190" y="5082533"/>
            <a:ext cx="451698" cy="428107"/>
          </a:xfrm>
          <a:prstGeom prst="rect">
            <a:avLst/>
          </a:prstGeom>
        </p:spPr>
      </p:pic>
      <p:sp>
        <p:nvSpPr>
          <p:cNvPr id="207" name="Oval 8">
            <a:extLst>
              <a:ext uri="{FF2B5EF4-FFF2-40B4-BE49-F238E27FC236}">
                <a16:creationId xmlns:a16="http://schemas.microsoft.com/office/drawing/2014/main" id="{ED2AC179-760E-42E0-0B75-8B3313CFEE92}"/>
              </a:ext>
            </a:extLst>
          </p:cNvPr>
          <p:cNvSpPr/>
          <p:nvPr/>
        </p:nvSpPr>
        <p:spPr>
          <a:xfrm>
            <a:off x="2229244" y="4786415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08" name="모서리가 둥근 직사각형 16">
            <a:extLst>
              <a:ext uri="{FF2B5EF4-FFF2-40B4-BE49-F238E27FC236}">
                <a16:creationId xmlns:a16="http://schemas.microsoft.com/office/drawing/2014/main" id="{7A485E83-30A6-D3E9-FCAE-D7EE6C2E64B7}"/>
              </a:ext>
            </a:extLst>
          </p:cNvPr>
          <p:cNvSpPr/>
          <p:nvPr/>
        </p:nvSpPr>
        <p:spPr>
          <a:xfrm>
            <a:off x="2288776" y="4993574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1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차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T/F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협의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210" name="Oval 8">
            <a:extLst>
              <a:ext uri="{FF2B5EF4-FFF2-40B4-BE49-F238E27FC236}">
                <a16:creationId xmlns:a16="http://schemas.microsoft.com/office/drawing/2014/main" id="{FC74C765-1293-FAB9-903F-C2769DB973E8}"/>
              </a:ext>
            </a:extLst>
          </p:cNvPr>
          <p:cNvSpPr/>
          <p:nvPr/>
        </p:nvSpPr>
        <p:spPr>
          <a:xfrm>
            <a:off x="6946240" y="4776533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11" name="모서리가 둥근 직사각형 16">
            <a:extLst>
              <a:ext uri="{FF2B5EF4-FFF2-40B4-BE49-F238E27FC236}">
                <a16:creationId xmlns:a16="http://schemas.microsoft.com/office/drawing/2014/main" id="{468D8811-2C82-4435-D211-BA82AB826FA8}"/>
              </a:ext>
            </a:extLst>
          </p:cNvPr>
          <p:cNvSpPr/>
          <p:nvPr/>
        </p:nvSpPr>
        <p:spPr>
          <a:xfrm>
            <a:off x="7005772" y="4983692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1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차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T/F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협의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214" name="Oval 8">
            <a:extLst>
              <a:ext uri="{FF2B5EF4-FFF2-40B4-BE49-F238E27FC236}">
                <a16:creationId xmlns:a16="http://schemas.microsoft.com/office/drawing/2014/main" id="{F2691623-DB7E-D466-661E-2974AC280BC4}"/>
              </a:ext>
            </a:extLst>
          </p:cNvPr>
          <p:cNvSpPr/>
          <p:nvPr/>
        </p:nvSpPr>
        <p:spPr>
          <a:xfrm>
            <a:off x="8339206" y="1786363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15" name="모서리가 둥근 직사각형 16">
            <a:extLst>
              <a:ext uri="{FF2B5EF4-FFF2-40B4-BE49-F238E27FC236}">
                <a16:creationId xmlns:a16="http://schemas.microsoft.com/office/drawing/2014/main" id="{F38ABC15-3B0B-2334-DD97-67C0E80C2E2D}"/>
              </a:ext>
            </a:extLst>
          </p:cNvPr>
          <p:cNvSpPr/>
          <p:nvPr/>
        </p:nvSpPr>
        <p:spPr>
          <a:xfrm>
            <a:off x="8389860" y="1993522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행정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+</a:t>
            </a:r>
            <a:r>
              <a:rPr lang="ko-KR" altLang="en-US" sz="1000" b="1" spc="-50" dirty="0" err="1">
                <a:latin typeface="+mn-ea"/>
                <a:cs typeface="Arial" pitchFamily="34" charset="0"/>
              </a:rPr>
              <a:t>용역사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862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창녕군 원예산업발전계획 수립계획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54361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199392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참고 </a:t>
            </a:r>
            <a:r>
              <a:rPr lang="en-US" altLang="ko-KR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: </a:t>
            </a:r>
            <a:r>
              <a:rPr lang="ko-KR" altLang="en-US" sz="1400" b="1" spc="-150" dirty="0" err="1">
                <a:solidFill>
                  <a:schemeClr val="bg1"/>
                </a:solidFill>
                <a:latin typeface="+mn-ea"/>
                <a:cs typeface="Arial" pitchFamily="34" charset="0"/>
              </a:rPr>
              <a:t>원발계획</a:t>
            </a: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 기초방향 구상</a:t>
            </a:r>
            <a:r>
              <a:rPr lang="en-US" altLang="ko-KR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(</a:t>
            </a: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주요사항</a:t>
            </a:r>
            <a:r>
              <a:rPr lang="en-US" altLang="ko-KR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24753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2" name="모서리가 둥근 직사각형 16">
            <a:extLst>
              <a:ext uri="{FF2B5EF4-FFF2-40B4-BE49-F238E27FC236}">
                <a16:creationId xmlns:a16="http://schemas.microsoft.com/office/drawing/2014/main" id="{1B2AD8D8-B625-B7AB-EB77-B9444985986C}"/>
              </a:ext>
            </a:extLst>
          </p:cNvPr>
          <p:cNvSpPr/>
          <p:nvPr/>
        </p:nvSpPr>
        <p:spPr>
          <a:xfrm>
            <a:off x="2000672" y="1741672"/>
            <a:ext cx="1115707" cy="322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en-US" altLang="ko-KR" sz="1200" b="1" spc="-50" dirty="0">
                <a:latin typeface="+mn-ea"/>
                <a:cs typeface="Arial" pitchFamily="34" charset="0"/>
              </a:rPr>
              <a:t>Part2. </a:t>
            </a:r>
            <a:r>
              <a:rPr lang="ko-KR" altLang="en-US" sz="1200" b="1" spc="-50" dirty="0" err="1">
                <a:latin typeface="+mn-ea"/>
                <a:cs typeface="Arial" pitchFamily="34" charset="0"/>
              </a:rPr>
              <a:t>원발계획</a:t>
            </a:r>
            <a:r>
              <a:rPr lang="ko-KR" altLang="en-US" sz="1200" b="1" spc="-50" dirty="0">
                <a:latin typeface="+mn-ea"/>
                <a:cs typeface="Arial" pitchFamily="34" charset="0"/>
              </a:rPr>
              <a:t> 기본방향</a:t>
            </a:r>
            <a:r>
              <a:rPr lang="en-US" altLang="ko-KR" sz="1200" b="1" spc="-50" dirty="0">
                <a:latin typeface="+mn-ea"/>
                <a:cs typeface="Arial" pitchFamily="34" charset="0"/>
              </a:rPr>
              <a:t> </a:t>
            </a:r>
            <a:r>
              <a:rPr lang="ko-KR" altLang="en-US" sz="1200" b="1" spc="-50" dirty="0">
                <a:latin typeface="+mn-ea"/>
                <a:cs typeface="Arial" pitchFamily="34" charset="0"/>
              </a:rPr>
              <a:t>구상 </a:t>
            </a:r>
            <a:r>
              <a:rPr lang="en-US" altLang="ko-KR" sz="1200" b="1" spc="-50" dirty="0">
                <a:latin typeface="+mn-ea"/>
                <a:cs typeface="Arial" pitchFamily="34" charset="0"/>
              </a:rPr>
              <a:t>: </a:t>
            </a:r>
            <a:r>
              <a:rPr lang="ko-KR" altLang="en-US" sz="1200" b="1" spc="-50" dirty="0">
                <a:latin typeface="+mn-ea"/>
                <a:cs typeface="Arial" pitchFamily="34" charset="0"/>
              </a:rPr>
              <a:t>공동 논의영역</a:t>
            </a:r>
            <a:r>
              <a:rPr lang="en-US" altLang="ko-KR" sz="1200" b="1" spc="-50" dirty="0">
                <a:latin typeface="+mn-ea"/>
                <a:cs typeface="Arial" pitchFamily="34" charset="0"/>
              </a:rPr>
              <a:t> </a:t>
            </a: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66FAC654-B478-0681-BFAB-E7E5F24080DC}"/>
              </a:ext>
            </a:extLst>
          </p:cNvPr>
          <p:cNvSpPr/>
          <p:nvPr/>
        </p:nvSpPr>
        <p:spPr>
          <a:xfrm>
            <a:off x="1616493" y="2175910"/>
            <a:ext cx="2133579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64" name="모서리가 둥근 직사각형 16">
            <a:extLst>
              <a:ext uri="{FF2B5EF4-FFF2-40B4-BE49-F238E27FC236}">
                <a16:creationId xmlns:a16="http://schemas.microsoft.com/office/drawing/2014/main" id="{96B19A59-6EBF-4E73-20B7-62C0B9870864}"/>
              </a:ext>
            </a:extLst>
          </p:cNvPr>
          <p:cNvSpPr/>
          <p:nvPr/>
        </p:nvSpPr>
        <p:spPr>
          <a:xfrm>
            <a:off x="2009689" y="2217870"/>
            <a:ext cx="166837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전략품목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품종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pic>
        <p:nvPicPr>
          <p:cNvPr id="65" name="그래픽 64" descr="그룹 브레인스토밍">
            <a:extLst>
              <a:ext uri="{FF2B5EF4-FFF2-40B4-BE49-F238E27FC236}">
                <a16:creationId xmlns:a16="http://schemas.microsoft.com/office/drawing/2014/main" id="{45DBCC84-3483-7093-C3C9-2E8F26300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9160" y="2175872"/>
            <a:ext cx="451698" cy="428107"/>
          </a:xfrm>
          <a:prstGeom prst="rect">
            <a:avLst/>
          </a:prstGeom>
        </p:spPr>
      </p:pic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08B92E46-78EE-D375-4AC0-CE6B4AB870B6}"/>
              </a:ext>
            </a:extLst>
          </p:cNvPr>
          <p:cNvSpPr/>
          <p:nvPr/>
        </p:nvSpPr>
        <p:spPr>
          <a:xfrm>
            <a:off x="632520" y="3013119"/>
            <a:ext cx="797672" cy="584822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67" name="모서리가 둥근 직사각형 16">
            <a:extLst>
              <a:ext uri="{FF2B5EF4-FFF2-40B4-BE49-F238E27FC236}">
                <a16:creationId xmlns:a16="http://schemas.microsoft.com/office/drawing/2014/main" id="{C4166B3F-4693-8B27-8DFC-524913CB32D5}"/>
              </a:ext>
            </a:extLst>
          </p:cNvPr>
          <p:cNvSpPr/>
          <p:nvPr/>
        </p:nvSpPr>
        <p:spPr>
          <a:xfrm>
            <a:off x="719482" y="3133436"/>
            <a:ext cx="623748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생산기반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10FA9D76-2611-FEBA-DD01-1BC29369DBA1}"/>
              </a:ext>
            </a:extLst>
          </p:cNvPr>
          <p:cNvSpPr/>
          <p:nvPr/>
        </p:nvSpPr>
        <p:spPr>
          <a:xfrm>
            <a:off x="632520" y="3821046"/>
            <a:ext cx="797672" cy="581681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72" name="모서리가 둥근 직사각형 16">
            <a:extLst>
              <a:ext uri="{FF2B5EF4-FFF2-40B4-BE49-F238E27FC236}">
                <a16:creationId xmlns:a16="http://schemas.microsoft.com/office/drawing/2014/main" id="{0F1081B7-5865-B3CD-668D-BB0526F4B982}"/>
              </a:ext>
            </a:extLst>
          </p:cNvPr>
          <p:cNvSpPr/>
          <p:nvPr/>
        </p:nvSpPr>
        <p:spPr>
          <a:xfrm>
            <a:off x="719482" y="3939792"/>
            <a:ext cx="623748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재배기술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49419F8A-D538-C9D0-A1C7-4AD8295EFB11}"/>
              </a:ext>
            </a:extLst>
          </p:cNvPr>
          <p:cNvSpPr/>
          <p:nvPr/>
        </p:nvSpPr>
        <p:spPr>
          <a:xfrm>
            <a:off x="632520" y="4645199"/>
            <a:ext cx="797672" cy="573614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74" name="모서리가 둥근 직사각형 16">
            <a:extLst>
              <a:ext uri="{FF2B5EF4-FFF2-40B4-BE49-F238E27FC236}">
                <a16:creationId xmlns:a16="http://schemas.microsoft.com/office/drawing/2014/main" id="{4451A05C-6114-CEF7-9696-62866CFACFFE}"/>
              </a:ext>
            </a:extLst>
          </p:cNvPr>
          <p:cNvSpPr/>
          <p:nvPr/>
        </p:nvSpPr>
        <p:spPr>
          <a:xfrm>
            <a:off x="719482" y="4759912"/>
            <a:ext cx="623748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정보관리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50929291-6558-545E-5974-390823136CF2}"/>
              </a:ext>
            </a:extLst>
          </p:cNvPr>
          <p:cNvSpPr/>
          <p:nvPr/>
        </p:nvSpPr>
        <p:spPr>
          <a:xfrm>
            <a:off x="1593415" y="3013118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기존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지원사업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성과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한계요인 검토</a:t>
            </a: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203066BA-D2BE-C989-59DB-13C6E4395D9D}"/>
              </a:ext>
            </a:extLst>
          </p:cNvPr>
          <p:cNvSpPr/>
          <p:nvPr/>
        </p:nvSpPr>
        <p:spPr>
          <a:xfrm>
            <a:off x="3984571" y="3015348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생산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안정화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전략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858C89E0-F39D-170F-2779-F2531ABA8F34}"/>
              </a:ext>
            </a:extLst>
          </p:cNvPr>
          <p:cNvSpPr/>
          <p:nvPr/>
        </p:nvSpPr>
        <p:spPr>
          <a:xfrm>
            <a:off x="1593415" y="3328675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보완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추가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 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필요영역</a:t>
            </a:r>
          </a:p>
        </p:txBody>
      </p:sp>
      <p:cxnSp>
        <p:nvCxnSpPr>
          <p:cNvPr id="78" name="연결선: 꺾임 77">
            <a:extLst>
              <a:ext uri="{FF2B5EF4-FFF2-40B4-BE49-F238E27FC236}">
                <a16:creationId xmlns:a16="http://schemas.microsoft.com/office/drawing/2014/main" id="{E4494ABC-9F43-A2F8-4662-37B4B99722D6}"/>
              </a:ext>
            </a:extLst>
          </p:cNvPr>
          <p:cNvCxnSpPr>
            <a:cxnSpLocks/>
            <a:stCxn id="76" idx="1"/>
          </p:cNvCxnSpPr>
          <p:nvPr/>
        </p:nvCxnSpPr>
        <p:spPr>
          <a:xfrm rot="10800000">
            <a:off x="3726423" y="3153213"/>
            <a:ext cx="258148" cy="154546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3669DDB4-42A3-200E-BACB-5F19E4ACA347}"/>
              </a:ext>
            </a:extLst>
          </p:cNvPr>
          <p:cNvCxnSpPr>
            <a:cxnSpLocks/>
            <a:stCxn id="76" idx="1"/>
          </p:cNvCxnSpPr>
          <p:nvPr/>
        </p:nvCxnSpPr>
        <p:spPr>
          <a:xfrm rot="10800000" flipV="1">
            <a:off x="3726423" y="3307758"/>
            <a:ext cx="258148" cy="161011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900B45D6-05DB-384D-7EFE-C262B980E316}"/>
              </a:ext>
            </a:extLst>
          </p:cNvPr>
          <p:cNvSpPr/>
          <p:nvPr/>
        </p:nvSpPr>
        <p:spPr>
          <a:xfrm>
            <a:off x="1593415" y="3815675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기존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지원사업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성과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한계요인 검토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2C086C87-A014-97A2-4679-BF98E3FDF624}"/>
              </a:ext>
            </a:extLst>
          </p:cNvPr>
          <p:cNvSpPr/>
          <p:nvPr/>
        </p:nvSpPr>
        <p:spPr>
          <a:xfrm>
            <a:off x="3984571" y="3817905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기술확산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전략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A44A7F9A-1E1F-33AD-41BD-CAB186FEF57C}"/>
              </a:ext>
            </a:extLst>
          </p:cNvPr>
          <p:cNvSpPr/>
          <p:nvPr/>
        </p:nvSpPr>
        <p:spPr>
          <a:xfrm>
            <a:off x="1593415" y="4131232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보완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추가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 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필요영역</a:t>
            </a:r>
          </a:p>
        </p:txBody>
      </p:sp>
      <p:cxnSp>
        <p:nvCxnSpPr>
          <p:cNvPr id="87" name="연결선: 꺾임 86">
            <a:extLst>
              <a:ext uri="{FF2B5EF4-FFF2-40B4-BE49-F238E27FC236}">
                <a16:creationId xmlns:a16="http://schemas.microsoft.com/office/drawing/2014/main" id="{C5A063E2-F479-B30D-AF8C-26AC44706A33}"/>
              </a:ext>
            </a:extLst>
          </p:cNvPr>
          <p:cNvCxnSpPr>
            <a:cxnSpLocks/>
            <a:stCxn id="85" idx="1"/>
          </p:cNvCxnSpPr>
          <p:nvPr/>
        </p:nvCxnSpPr>
        <p:spPr>
          <a:xfrm rot="10800000">
            <a:off x="3726423" y="3955770"/>
            <a:ext cx="258148" cy="154546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연결선: 꺾임 87">
            <a:extLst>
              <a:ext uri="{FF2B5EF4-FFF2-40B4-BE49-F238E27FC236}">
                <a16:creationId xmlns:a16="http://schemas.microsoft.com/office/drawing/2014/main" id="{CC5AC191-88ED-C8AD-D5A7-916D01DD46FD}"/>
              </a:ext>
            </a:extLst>
          </p:cNvPr>
          <p:cNvCxnSpPr>
            <a:cxnSpLocks/>
            <a:stCxn id="85" idx="1"/>
          </p:cNvCxnSpPr>
          <p:nvPr/>
        </p:nvCxnSpPr>
        <p:spPr>
          <a:xfrm rot="10800000" flipV="1">
            <a:off x="3726423" y="4110315"/>
            <a:ext cx="258148" cy="161011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677D1F66-E988-5FB8-DCCF-5120DC2D4624}"/>
              </a:ext>
            </a:extLst>
          </p:cNvPr>
          <p:cNvSpPr/>
          <p:nvPr/>
        </p:nvSpPr>
        <p:spPr>
          <a:xfrm>
            <a:off x="1592844" y="4640455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기존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정보관리 시스템 검토</a:t>
            </a: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54109FAD-CFF8-90DB-A222-12A8D286AF10}"/>
              </a:ext>
            </a:extLst>
          </p:cNvPr>
          <p:cNvSpPr/>
          <p:nvPr/>
        </p:nvSpPr>
        <p:spPr>
          <a:xfrm>
            <a:off x="3984000" y="4642685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통합정보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관리전략</a:t>
            </a: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5375C558-E77E-EE05-53A2-22FDAA8385C5}"/>
              </a:ext>
            </a:extLst>
          </p:cNvPr>
          <p:cNvSpPr/>
          <p:nvPr/>
        </p:nvSpPr>
        <p:spPr>
          <a:xfrm>
            <a:off x="1592844" y="4956012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농가 통합정보 관리방안</a:t>
            </a:r>
          </a:p>
        </p:txBody>
      </p:sp>
      <p:cxnSp>
        <p:nvCxnSpPr>
          <p:cNvPr id="92" name="연결선: 꺾임 91">
            <a:extLst>
              <a:ext uri="{FF2B5EF4-FFF2-40B4-BE49-F238E27FC236}">
                <a16:creationId xmlns:a16="http://schemas.microsoft.com/office/drawing/2014/main" id="{2238EE42-A3C4-A6BA-EF70-B2CF3CAC8251}"/>
              </a:ext>
            </a:extLst>
          </p:cNvPr>
          <p:cNvCxnSpPr>
            <a:cxnSpLocks/>
            <a:stCxn id="90" idx="1"/>
          </p:cNvCxnSpPr>
          <p:nvPr/>
        </p:nvCxnSpPr>
        <p:spPr>
          <a:xfrm rot="10800000">
            <a:off x="3725852" y="4780550"/>
            <a:ext cx="258148" cy="154546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연결선: 꺾임 92">
            <a:extLst>
              <a:ext uri="{FF2B5EF4-FFF2-40B4-BE49-F238E27FC236}">
                <a16:creationId xmlns:a16="http://schemas.microsoft.com/office/drawing/2014/main" id="{4860ACF5-08D6-E180-7A54-F7FC27CAA388}"/>
              </a:ext>
            </a:extLst>
          </p:cNvPr>
          <p:cNvCxnSpPr>
            <a:cxnSpLocks/>
            <a:stCxn id="90" idx="1"/>
          </p:cNvCxnSpPr>
          <p:nvPr/>
        </p:nvCxnSpPr>
        <p:spPr>
          <a:xfrm rot="10800000" flipV="1">
            <a:off x="3725852" y="4935095"/>
            <a:ext cx="258148" cy="161011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연결선: 꺾임 94">
            <a:extLst>
              <a:ext uri="{FF2B5EF4-FFF2-40B4-BE49-F238E27FC236}">
                <a16:creationId xmlns:a16="http://schemas.microsoft.com/office/drawing/2014/main" id="{0CAE877A-D9A6-DD09-8D58-9040193AB4BF}"/>
              </a:ext>
            </a:extLst>
          </p:cNvPr>
          <p:cNvCxnSpPr>
            <a:cxnSpLocks/>
            <a:stCxn id="66" idx="0"/>
            <a:endCxn id="63" idx="2"/>
          </p:cNvCxnSpPr>
          <p:nvPr/>
        </p:nvCxnSpPr>
        <p:spPr>
          <a:xfrm rot="5400000" flipH="1" flipV="1">
            <a:off x="1652768" y="1982605"/>
            <a:ext cx="409102" cy="165192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Oval 8">
            <a:extLst>
              <a:ext uri="{FF2B5EF4-FFF2-40B4-BE49-F238E27FC236}">
                <a16:creationId xmlns:a16="http://schemas.microsoft.com/office/drawing/2014/main" id="{6AAFCB30-8A6D-E072-3A56-8E1628F46133}"/>
              </a:ext>
            </a:extLst>
          </p:cNvPr>
          <p:cNvSpPr/>
          <p:nvPr/>
        </p:nvSpPr>
        <p:spPr>
          <a:xfrm>
            <a:off x="3466739" y="2277082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99" name="모서리가 둥근 직사각형 16">
            <a:extLst>
              <a:ext uri="{FF2B5EF4-FFF2-40B4-BE49-F238E27FC236}">
                <a16:creationId xmlns:a16="http://schemas.microsoft.com/office/drawing/2014/main" id="{8B6871E7-789C-F1BB-559F-74DA922E94D0}"/>
              </a:ext>
            </a:extLst>
          </p:cNvPr>
          <p:cNvSpPr/>
          <p:nvPr/>
        </p:nvSpPr>
        <p:spPr>
          <a:xfrm>
            <a:off x="3526271" y="2484241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2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차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T/F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협의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02" name="사각형: 둥근 모서리 101">
            <a:extLst>
              <a:ext uri="{FF2B5EF4-FFF2-40B4-BE49-F238E27FC236}">
                <a16:creationId xmlns:a16="http://schemas.microsoft.com/office/drawing/2014/main" id="{6952852C-111F-A96D-3110-4E9DBAB32EFB}"/>
              </a:ext>
            </a:extLst>
          </p:cNvPr>
          <p:cNvSpPr/>
          <p:nvPr/>
        </p:nvSpPr>
        <p:spPr>
          <a:xfrm>
            <a:off x="632519" y="5480073"/>
            <a:ext cx="797672" cy="573614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03" name="모서리가 둥근 직사각형 16">
            <a:extLst>
              <a:ext uri="{FF2B5EF4-FFF2-40B4-BE49-F238E27FC236}">
                <a16:creationId xmlns:a16="http://schemas.microsoft.com/office/drawing/2014/main" id="{B080D5E7-3C79-61A2-AD48-4495F516EBB9}"/>
              </a:ext>
            </a:extLst>
          </p:cNvPr>
          <p:cNvSpPr/>
          <p:nvPr/>
        </p:nvSpPr>
        <p:spPr>
          <a:xfrm>
            <a:off x="719481" y="5594786"/>
            <a:ext cx="623748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환경변화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B7A4B678-B00D-9B35-1595-8DD0B7DEF28C}"/>
              </a:ext>
            </a:extLst>
          </p:cNvPr>
          <p:cNvSpPr/>
          <p:nvPr/>
        </p:nvSpPr>
        <p:spPr>
          <a:xfrm>
            <a:off x="1592843" y="5475329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기후변화 대응 실증사업 필요영역 </a:t>
            </a: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BB2E1554-6B64-99E0-F443-F38CB990A721}"/>
              </a:ext>
            </a:extLst>
          </p:cNvPr>
          <p:cNvSpPr/>
          <p:nvPr/>
        </p:nvSpPr>
        <p:spPr>
          <a:xfrm>
            <a:off x="3984000" y="5475329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환경변화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대응전략</a:t>
            </a: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F7591067-931A-AF64-085E-F165EBD9C253}"/>
              </a:ext>
            </a:extLst>
          </p:cNvPr>
          <p:cNvSpPr/>
          <p:nvPr/>
        </p:nvSpPr>
        <p:spPr>
          <a:xfrm>
            <a:off x="1592843" y="5790886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스마트 시스템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필요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도입가능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 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영역</a:t>
            </a:r>
          </a:p>
        </p:txBody>
      </p:sp>
      <p:cxnSp>
        <p:nvCxnSpPr>
          <p:cNvPr id="113" name="연결선: 꺾임 112">
            <a:extLst>
              <a:ext uri="{FF2B5EF4-FFF2-40B4-BE49-F238E27FC236}">
                <a16:creationId xmlns:a16="http://schemas.microsoft.com/office/drawing/2014/main" id="{A137CD73-67EA-2016-4708-73B23B0D2368}"/>
              </a:ext>
            </a:extLst>
          </p:cNvPr>
          <p:cNvCxnSpPr>
            <a:cxnSpLocks/>
            <a:stCxn id="107" idx="1"/>
          </p:cNvCxnSpPr>
          <p:nvPr/>
        </p:nvCxnSpPr>
        <p:spPr>
          <a:xfrm rot="10800000">
            <a:off x="3725852" y="5613194"/>
            <a:ext cx="258148" cy="154546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연결선: 꺾임 113">
            <a:extLst>
              <a:ext uri="{FF2B5EF4-FFF2-40B4-BE49-F238E27FC236}">
                <a16:creationId xmlns:a16="http://schemas.microsoft.com/office/drawing/2014/main" id="{C41AB44C-A21F-14A3-69E4-C8DA6D0430B1}"/>
              </a:ext>
            </a:extLst>
          </p:cNvPr>
          <p:cNvCxnSpPr>
            <a:cxnSpLocks/>
            <a:stCxn id="107" idx="1"/>
          </p:cNvCxnSpPr>
          <p:nvPr/>
        </p:nvCxnSpPr>
        <p:spPr>
          <a:xfrm rot="10800000" flipV="1">
            <a:off x="3725852" y="5767739"/>
            <a:ext cx="258148" cy="161011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더하기 기호 114">
            <a:extLst>
              <a:ext uri="{FF2B5EF4-FFF2-40B4-BE49-F238E27FC236}">
                <a16:creationId xmlns:a16="http://schemas.microsoft.com/office/drawing/2014/main" id="{BE187C0F-DA04-E359-4A34-73BD7A0AB850}"/>
              </a:ext>
            </a:extLst>
          </p:cNvPr>
          <p:cNvSpPr/>
          <p:nvPr/>
        </p:nvSpPr>
        <p:spPr>
          <a:xfrm>
            <a:off x="906819" y="3602080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더하기 기호 115">
            <a:extLst>
              <a:ext uri="{FF2B5EF4-FFF2-40B4-BE49-F238E27FC236}">
                <a16:creationId xmlns:a16="http://schemas.microsoft.com/office/drawing/2014/main" id="{9A5DECBC-D0D4-F3CF-B0BC-E4621F956BD4}"/>
              </a:ext>
            </a:extLst>
          </p:cNvPr>
          <p:cNvSpPr/>
          <p:nvPr/>
        </p:nvSpPr>
        <p:spPr>
          <a:xfrm>
            <a:off x="906819" y="4420847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더하기 기호 116">
            <a:extLst>
              <a:ext uri="{FF2B5EF4-FFF2-40B4-BE49-F238E27FC236}">
                <a16:creationId xmlns:a16="http://schemas.microsoft.com/office/drawing/2014/main" id="{023350B0-E00A-218F-32D4-6FCE0107C762}"/>
              </a:ext>
            </a:extLst>
          </p:cNvPr>
          <p:cNvSpPr/>
          <p:nvPr/>
        </p:nvSpPr>
        <p:spPr>
          <a:xfrm>
            <a:off x="906819" y="5245433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사각형: 둥근 모서리 117">
            <a:extLst>
              <a:ext uri="{FF2B5EF4-FFF2-40B4-BE49-F238E27FC236}">
                <a16:creationId xmlns:a16="http://schemas.microsoft.com/office/drawing/2014/main" id="{4C7323F1-5BC7-10EB-7E6F-8B86D7F1CFDC}"/>
              </a:ext>
            </a:extLst>
          </p:cNvPr>
          <p:cNvSpPr/>
          <p:nvPr/>
        </p:nvSpPr>
        <p:spPr>
          <a:xfrm>
            <a:off x="6155438" y="2175910"/>
            <a:ext cx="2133579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19" name="모서리가 둥근 직사각형 16">
            <a:extLst>
              <a:ext uri="{FF2B5EF4-FFF2-40B4-BE49-F238E27FC236}">
                <a16:creationId xmlns:a16="http://schemas.microsoft.com/office/drawing/2014/main" id="{C73AD532-4A03-96AE-0600-5B621E1A7A68}"/>
              </a:ext>
            </a:extLst>
          </p:cNvPr>
          <p:cNvSpPr/>
          <p:nvPr/>
        </p:nvSpPr>
        <p:spPr>
          <a:xfrm>
            <a:off x="6548634" y="2217870"/>
            <a:ext cx="1668375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산지유통조직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pic>
        <p:nvPicPr>
          <p:cNvPr id="120" name="그래픽 119" descr="그룹 브레인스토밍">
            <a:extLst>
              <a:ext uri="{FF2B5EF4-FFF2-40B4-BE49-F238E27FC236}">
                <a16:creationId xmlns:a16="http://schemas.microsoft.com/office/drawing/2014/main" id="{43158183-A7D4-6025-16C3-6028F7EAB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8105" y="2175872"/>
            <a:ext cx="451698" cy="428107"/>
          </a:xfrm>
          <a:prstGeom prst="rect">
            <a:avLst/>
          </a:prstGeom>
        </p:spPr>
      </p:pic>
      <p:sp>
        <p:nvSpPr>
          <p:cNvPr id="121" name="사각형: 둥근 모서리 120">
            <a:extLst>
              <a:ext uri="{FF2B5EF4-FFF2-40B4-BE49-F238E27FC236}">
                <a16:creationId xmlns:a16="http://schemas.microsoft.com/office/drawing/2014/main" id="{E7E8558D-E49F-BB60-8CF6-70F0DBC01D14}"/>
              </a:ext>
            </a:extLst>
          </p:cNvPr>
          <p:cNvSpPr/>
          <p:nvPr/>
        </p:nvSpPr>
        <p:spPr>
          <a:xfrm>
            <a:off x="5171465" y="3013119"/>
            <a:ext cx="797672" cy="584822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22" name="모서리가 둥근 직사각형 16">
            <a:extLst>
              <a:ext uri="{FF2B5EF4-FFF2-40B4-BE49-F238E27FC236}">
                <a16:creationId xmlns:a16="http://schemas.microsoft.com/office/drawing/2014/main" id="{8AA5D4E6-8A86-ECE4-4189-34DE7A356F9F}"/>
              </a:ext>
            </a:extLst>
          </p:cNvPr>
          <p:cNvSpPr/>
          <p:nvPr/>
        </p:nvSpPr>
        <p:spPr>
          <a:xfrm>
            <a:off x="5258427" y="3133436"/>
            <a:ext cx="623748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생산조직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23" name="사각형: 둥근 모서리 122">
            <a:extLst>
              <a:ext uri="{FF2B5EF4-FFF2-40B4-BE49-F238E27FC236}">
                <a16:creationId xmlns:a16="http://schemas.microsoft.com/office/drawing/2014/main" id="{F33C8156-DA2E-54F2-E551-A6B1EE80D003}"/>
              </a:ext>
            </a:extLst>
          </p:cNvPr>
          <p:cNvSpPr/>
          <p:nvPr/>
        </p:nvSpPr>
        <p:spPr>
          <a:xfrm>
            <a:off x="5171465" y="3821046"/>
            <a:ext cx="797672" cy="581681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28" name="모서리가 둥근 직사각형 16">
            <a:extLst>
              <a:ext uri="{FF2B5EF4-FFF2-40B4-BE49-F238E27FC236}">
                <a16:creationId xmlns:a16="http://schemas.microsoft.com/office/drawing/2014/main" id="{91910402-CE9B-A611-2B33-F6FD050E81EA}"/>
              </a:ext>
            </a:extLst>
          </p:cNvPr>
          <p:cNvSpPr/>
          <p:nvPr/>
        </p:nvSpPr>
        <p:spPr>
          <a:xfrm>
            <a:off x="5258427" y="3939792"/>
            <a:ext cx="623748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유통관리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36" name="사각형: 둥근 모서리 135">
            <a:extLst>
              <a:ext uri="{FF2B5EF4-FFF2-40B4-BE49-F238E27FC236}">
                <a16:creationId xmlns:a16="http://schemas.microsoft.com/office/drawing/2014/main" id="{06031819-C254-6646-8E69-C796369F6478}"/>
              </a:ext>
            </a:extLst>
          </p:cNvPr>
          <p:cNvSpPr/>
          <p:nvPr/>
        </p:nvSpPr>
        <p:spPr>
          <a:xfrm>
            <a:off x="5171465" y="4645199"/>
            <a:ext cx="797672" cy="573614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37" name="모서리가 둥근 직사각형 16">
            <a:extLst>
              <a:ext uri="{FF2B5EF4-FFF2-40B4-BE49-F238E27FC236}">
                <a16:creationId xmlns:a16="http://schemas.microsoft.com/office/drawing/2014/main" id="{BA063F3D-070D-9728-92A3-2E4F22E67825}"/>
              </a:ext>
            </a:extLst>
          </p:cNvPr>
          <p:cNvSpPr/>
          <p:nvPr/>
        </p:nvSpPr>
        <p:spPr>
          <a:xfrm>
            <a:off x="5258427" y="4759912"/>
            <a:ext cx="623748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수급관리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24D792A0-C3E1-7997-3B69-6DD24DE5E5DE}"/>
              </a:ext>
            </a:extLst>
          </p:cNvPr>
          <p:cNvSpPr/>
          <p:nvPr/>
        </p:nvSpPr>
        <p:spPr>
          <a:xfrm>
            <a:off x="6132360" y="3013118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기존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지원사업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성과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한계요인 검토</a:t>
            </a: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9948A5A5-2584-D1FB-E3AE-1FB8C1C50AAB}"/>
              </a:ext>
            </a:extLst>
          </p:cNvPr>
          <p:cNvSpPr/>
          <p:nvPr/>
        </p:nvSpPr>
        <p:spPr>
          <a:xfrm>
            <a:off x="8523516" y="3015348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참여농가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조직화전략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EB7286D4-AF3B-C970-63F9-7CE34205DD47}"/>
              </a:ext>
            </a:extLst>
          </p:cNvPr>
          <p:cNvSpPr/>
          <p:nvPr/>
        </p:nvSpPr>
        <p:spPr>
          <a:xfrm>
            <a:off x="6132360" y="3328675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보완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추가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 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필요영역</a:t>
            </a:r>
          </a:p>
        </p:txBody>
      </p:sp>
      <p:cxnSp>
        <p:nvCxnSpPr>
          <p:cNvPr id="143" name="연결선: 꺾임 142">
            <a:extLst>
              <a:ext uri="{FF2B5EF4-FFF2-40B4-BE49-F238E27FC236}">
                <a16:creationId xmlns:a16="http://schemas.microsoft.com/office/drawing/2014/main" id="{F2D384E7-8308-BF0C-264D-F2BD780EF31D}"/>
              </a:ext>
            </a:extLst>
          </p:cNvPr>
          <p:cNvCxnSpPr>
            <a:cxnSpLocks/>
            <a:stCxn id="141" idx="1"/>
          </p:cNvCxnSpPr>
          <p:nvPr/>
        </p:nvCxnSpPr>
        <p:spPr>
          <a:xfrm rot="10800000">
            <a:off x="8265368" y="3153213"/>
            <a:ext cx="258148" cy="154546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연결선: 꺾임 143">
            <a:extLst>
              <a:ext uri="{FF2B5EF4-FFF2-40B4-BE49-F238E27FC236}">
                <a16:creationId xmlns:a16="http://schemas.microsoft.com/office/drawing/2014/main" id="{EAFAD2FD-82D5-B1B6-079D-62901C1AB6BE}"/>
              </a:ext>
            </a:extLst>
          </p:cNvPr>
          <p:cNvCxnSpPr>
            <a:cxnSpLocks/>
            <a:stCxn id="141" idx="1"/>
          </p:cNvCxnSpPr>
          <p:nvPr/>
        </p:nvCxnSpPr>
        <p:spPr>
          <a:xfrm rot="10800000" flipV="1">
            <a:off x="8265368" y="3307758"/>
            <a:ext cx="258148" cy="161011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88198DED-397D-7988-DC9A-BD0DA5EBA054}"/>
              </a:ext>
            </a:extLst>
          </p:cNvPr>
          <p:cNvSpPr/>
          <p:nvPr/>
        </p:nvSpPr>
        <p:spPr>
          <a:xfrm>
            <a:off x="6132360" y="3815675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기존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지원사업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성과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한계요인 검토</a:t>
            </a:r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4FA91154-AABE-F888-AC6F-54DFC28D0FE8}"/>
              </a:ext>
            </a:extLst>
          </p:cNvPr>
          <p:cNvSpPr/>
          <p:nvPr/>
        </p:nvSpPr>
        <p:spPr>
          <a:xfrm>
            <a:off x="8523516" y="3817905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시설운영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효율화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전략</a:t>
            </a:r>
          </a:p>
        </p:txBody>
      </p:sp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5D9B3449-69BC-74F1-E0F1-ECCF0A67369A}"/>
              </a:ext>
            </a:extLst>
          </p:cNvPr>
          <p:cNvSpPr/>
          <p:nvPr/>
        </p:nvSpPr>
        <p:spPr>
          <a:xfrm>
            <a:off x="6132360" y="4131232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보완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추가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 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필요영역</a:t>
            </a:r>
          </a:p>
        </p:txBody>
      </p:sp>
      <p:cxnSp>
        <p:nvCxnSpPr>
          <p:cNvPr id="149" name="연결선: 꺾임 148">
            <a:extLst>
              <a:ext uri="{FF2B5EF4-FFF2-40B4-BE49-F238E27FC236}">
                <a16:creationId xmlns:a16="http://schemas.microsoft.com/office/drawing/2014/main" id="{D6DBD41E-AD15-FE9F-B236-051B4C2585A6}"/>
              </a:ext>
            </a:extLst>
          </p:cNvPr>
          <p:cNvCxnSpPr>
            <a:cxnSpLocks/>
            <a:stCxn id="146" idx="1"/>
          </p:cNvCxnSpPr>
          <p:nvPr/>
        </p:nvCxnSpPr>
        <p:spPr>
          <a:xfrm rot="10800000">
            <a:off x="8265368" y="3955770"/>
            <a:ext cx="258148" cy="154546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연결선: 꺾임 149">
            <a:extLst>
              <a:ext uri="{FF2B5EF4-FFF2-40B4-BE49-F238E27FC236}">
                <a16:creationId xmlns:a16="http://schemas.microsoft.com/office/drawing/2014/main" id="{31F7E6D2-5F3B-4F50-47A2-9E609D17C7A4}"/>
              </a:ext>
            </a:extLst>
          </p:cNvPr>
          <p:cNvCxnSpPr>
            <a:cxnSpLocks/>
            <a:stCxn id="146" idx="1"/>
          </p:cNvCxnSpPr>
          <p:nvPr/>
        </p:nvCxnSpPr>
        <p:spPr>
          <a:xfrm rot="10800000" flipV="1">
            <a:off x="8265368" y="4110315"/>
            <a:ext cx="258148" cy="161011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6EBA7E60-92FB-3E59-03C0-E93FB5B0AD88}"/>
              </a:ext>
            </a:extLst>
          </p:cNvPr>
          <p:cNvSpPr/>
          <p:nvPr/>
        </p:nvSpPr>
        <p:spPr>
          <a:xfrm>
            <a:off x="6131789" y="4640455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수급관리 시스템 성과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한계요인 검토</a:t>
            </a:r>
          </a:p>
        </p:txBody>
      </p:sp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9CA56364-13D3-B197-9732-0CFF09990055}"/>
              </a:ext>
            </a:extLst>
          </p:cNvPr>
          <p:cNvSpPr/>
          <p:nvPr/>
        </p:nvSpPr>
        <p:spPr>
          <a:xfrm>
            <a:off x="8522945" y="4642685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수급관리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전략</a:t>
            </a:r>
          </a:p>
        </p:txBody>
      </p:sp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D6516A55-D38A-4D96-CA10-C21BEA9C8AF0}"/>
              </a:ext>
            </a:extLst>
          </p:cNvPr>
          <p:cNvSpPr/>
          <p:nvPr/>
        </p:nvSpPr>
        <p:spPr>
          <a:xfrm>
            <a:off x="6131789" y="4956012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보완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추가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) 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필요영역</a:t>
            </a:r>
          </a:p>
        </p:txBody>
      </p:sp>
      <p:cxnSp>
        <p:nvCxnSpPr>
          <p:cNvPr id="154" name="연결선: 꺾임 153">
            <a:extLst>
              <a:ext uri="{FF2B5EF4-FFF2-40B4-BE49-F238E27FC236}">
                <a16:creationId xmlns:a16="http://schemas.microsoft.com/office/drawing/2014/main" id="{4B19D5B7-9043-0AB3-858E-5871AAAE897C}"/>
              </a:ext>
            </a:extLst>
          </p:cNvPr>
          <p:cNvCxnSpPr>
            <a:cxnSpLocks/>
            <a:stCxn id="152" idx="1"/>
          </p:cNvCxnSpPr>
          <p:nvPr/>
        </p:nvCxnSpPr>
        <p:spPr>
          <a:xfrm rot="10800000">
            <a:off x="8264797" y="4780550"/>
            <a:ext cx="258148" cy="154546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연결선: 꺾임 154">
            <a:extLst>
              <a:ext uri="{FF2B5EF4-FFF2-40B4-BE49-F238E27FC236}">
                <a16:creationId xmlns:a16="http://schemas.microsoft.com/office/drawing/2014/main" id="{8E2CE421-777C-1C8E-8090-36E89E1D13F6}"/>
              </a:ext>
            </a:extLst>
          </p:cNvPr>
          <p:cNvCxnSpPr>
            <a:cxnSpLocks/>
            <a:stCxn id="152" idx="1"/>
          </p:cNvCxnSpPr>
          <p:nvPr/>
        </p:nvCxnSpPr>
        <p:spPr>
          <a:xfrm rot="10800000" flipV="1">
            <a:off x="8264797" y="4935095"/>
            <a:ext cx="258148" cy="161011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연결선: 꺾임 155">
            <a:extLst>
              <a:ext uri="{FF2B5EF4-FFF2-40B4-BE49-F238E27FC236}">
                <a16:creationId xmlns:a16="http://schemas.microsoft.com/office/drawing/2014/main" id="{A161BD40-9809-3D1D-766F-96E667DDEBE9}"/>
              </a:ext>
            </a:extLst>
          </p:cNvPr>
          <p:cNvCxnSpPr>
            <a:cxnSpLocks/>
            <a:stCxn id="121" idx="0"/>
            <a:endCxn id="118" idx="2"/>
          </p:cNvCxnSpPr>
          <p:nvPr/>
        </p:nvCxnSpPr>
        <p:spPr>
          <a:xfrm rot="5400000" flipH="1" flipV="1">
            <a:off x="6191713" y="1982605"/>
            <a:ext cx="409102" cy="165192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Oval 8">
            <a:extLst>
              <a:ext uri="{FF2B5EF4-FFF2-40B4-BE49-F238E27FC236}">
                <a16:creationId xmlns:a16="http://schemas.microsoft.com/office/drawing/2014/main" id="{386BF0DD-A4E5-CC6C-DDEA-18A1480B4F7C}"/>
              </a:ext>
            </a:extLst>
          </p:cNvPr>
          <p:cNvSpPr/>
          <p:nvPr/>
        </p:nvSpPr>
        <p:spPr>
          <a:xfrm>
            <a:off x="8005684" y="2277082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58" name="모서리가 둥근 직사각형 16">
            <a:extLst>
              <a:ext uri="{FF2B5EF4-FFF2-40B4-BE49-F238E27FC236}">
                <a16:creationId xmlns:a16="http://schemas.microsoft.com/office/drawing/2014/main" id="{12116F0E-1302-05A9-C6C1-AC989F80B0C9}"/>
              </a:ext>
            </a:extLst>
          </p:cNvPr>
          <p:cNvSpPr/>
          <p:nvPr/>
        </p:nvSpPr>
        <p:spPr>
          <a:xfrm>
            <a:off x="8065216" y="2484241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2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차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T/F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협의</a:t>
            </a:r>
            <a:endParaRPr lang="en-US" altLang="ko-KR" sz="1000" b="1" u="sng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159" name="사각형: 둥근 모서리 158">
            <a:extLst>
              <a:ext uri="{FF2B5EF4-FFF2-40B4-BE49-F238E27FC236}">
                <a16:creationId xmlns:a16="http://schemas.microsoft.com/office/drawing/2014/main" id="{9AD918F0-5739-D5D9-A39C-3725EBDFE1D4}"/>
              </a:ext>
            </a:extLst>
          </p:cNvPr>
          <p:cNvSpPr/>
          <p:nvPr/>
        </p:nvSpPr>
        <p:spPr>
          <a:xfrm>
            <a:off x="5171464" y="5480073"/>
            <a:ext cx="797672" cy="573614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60" name="모서리가 둥근 직사각형 16">
            <a:extLst>
              <a:ext uri="{FF2B5EF4-FFF2-40B4-BE49-F238E27FC236}">
                <a16:creationId xmlns:a16="http://schemas.microsoft.com/office/drawing/2014/main" id="{8D285187-3E3F-CE8E-EC53-9A8F4C3D7A84}"/>
              </a:ext>
            </a:extLst>
          </p:cNvPr>
          <p:cNvSpPr/>
          <p:nvPr/>
        </p:nvSpPr>
        <p:spPr>
          <a:xfrm>
            <a:off x="5258426" y="5594786"/>
            <a:ext cx="623748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환경친화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61" name="직사각형 160">
            <a:extLst>
              <a:ext uri="{FF2B5EF4-FFF2-40B4-BE49-F238E27FC236}">
                <a16:creationId xmlns:a16="http://schemas.microsoft.com/office/drawing/2014/main" id="{F708FF7A-DD2F-F93A-B78B-03693FC62AE3}"/>
              </a:ext>
            </a:extLst>
          </p:cNvPr>
          <p:cNvSpPr/>
          <p:nvPr/>
        </p:nvSpPr>
        <p:spPr>
          <a:xfrm>
            <a:off x="6131788" y="5475329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생산영역 성과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한계요인 검토</a:t>
            </a:r>
          </a:p>
        </p:txBody>
      </p:sp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47FA11D2-3C2D-AF4F-26D4-D0EDE12EB6D4}"/>
              </a:ext>
            </a:extLst>
          </p:cNvPr>
          <p:cNvSpPr/>
          <p:nvPr/>
        </p:nvSpPr>
        <p:spPr>
          <a:xfrm>
            <a:off x="8522945" y="5475329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환경친화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전략</a:t>
            </a:r>
          </a:p>
        </p:txBody>
      </p:sp>
      <p:sp>
        <p:nvSpPr>
          <p:cNvPr id="163" name="직사각형 162">
            <a:extLst>
              <a:ext uri="{FF2B5EF4-FFF2-40B4-BE49-F238E27FC236}">
                <a16:creationId xmlns:a16="http://schemas.microsoft.com/office/drawing/2014/main" id="{0EE19B4A-C7E2-50F4-CDCE-BF64E61A4410}"/>
              </a:ext>
            </a:extLst>
          </p:cNvPr>
          <p:cNvSpPr/>
          <p:nvPr/>
        </p:nvSpPr>
        <p:spPr>
          <a:xfrm>
            <a:off x="6131788" y="5790886"/>
            <a:ext cx="2133578" cy="26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유통영역 한계요인 검토</a:t>
            </a:r>
          </a:p>
        </p:txBody>
      </p:sp>
      <p:cxnSp>
        <p:nvCxnSpPr>
          <p:cNvPr id="164" name="연결선: 꺾임 163">
            <a:extLst>
              <a:ext uri="{FF2B5EF4-FFF2-40B4-BE49-F238E27FC236}">
                <a16:creationId xmlns:a16="http://schemas.microsoft.com/office/drawing/2014/main" id="{E5F44B57-B7AE-35EE-F78D-D9FEFD266691}"/>
              </a:ext>
            </a:extLst>
          </p:cNvPr>
          <p:cNvCxnSpPr>
            <a:cxnSpLocks/>
            <a:stCxn id="162" idx="1"/>
          </p:cNvCxnSpPr>
          <p:nvPr/>
        </p:nvCxnSpPr>
        <p:spPr>
          <a:xfrm rot="10800000">
            <a:off x="8264797" y="5613194"/>
            <a:ext cx="258148" cy="154546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연결선: 꺾임 164">
            <a:extLst>
              <a:ext uri="{FF2B5EF4-FFF2-40B4-BE49-F238E27FC236}">
                <a16:creationId xmlns:a16="http://schemas.microsoft.com/office/drawing/2014/main" id="{0CA25F67-A220-4AFD-43E6-02BB0413D6E6}"/>
              </a:ext>
            </a:extLst>
          </p:cNvPr>
          <p:cNvCxnSpPr>
            <a:cxnSpLocks/>
            <a:stCxn id="162" idx="1"/>
          </p:cNvCxnSpPr>
          <p:nvPr/>
        </p:nvCxnSpPr>
        <p:spPr>
          <a:xfrm rot="10800000" flipV="1">
            <a:off x="8264797" y="5767739"/>
            <a:ext cx="258148" cy="161011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더하기 기호 168">
            <a:extLst>
              <a:ext uri="{FF2B5EF4-FFF2-40B4-BE49-F238E27FC236}">
                <a16:creationId xmlns:a16="http://schemas.microsoft.com/office/drawing/2014/main" id="{5920B571-786F-B0F3-983A-6C6FAF7D7BFD}"/>
              </a:ext>
            </a:extLst>
          </p:cNvPr>
          <p:cNvSpPr/>
          <p:nvPr/>
        </p:nvSpPr>
        <p:spPr>
          <a:xfrm>
            <a:off x="5445764" y="3602080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1" name="더하기 기호 170">
            <a:extLst>
              <a:ext uri="{FF2B5EF4-FFF2-40B4-BE49-F238E27FC236}">
                <a16:creationId xmlns:a16="http://schemas.microsoft.com/office/drawing/2014/main" id="{29B41945-D345-0C65-3B3B-2781BA043BE7}"/>
              </a:ext>
            </a:extLst>
          </p:cNvPr>
          <p:cNvSpPr/>
          <p:nvPr/>
        </p:nvSpPr>
        <p:spPr>
          <a:xfrm>
            <a:off x="5445764" y="4420847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더하기 기호 174">
            <a:extLst>
              <a:ext uri="{FF2B5EF4-FFF2-40B4-BE49-F238E27FC236}">
                <a16:creationId xmlns:a16="http://schemas.microsoft.com/office/drawing/2014/main" id="{943FCB51-83F5-17F2-7767-507E33007E8B}"/>
              </a:ext>
            </a:extLst>
          </p:cNvPr>
          <p:cNvSpPr/>
          <p:nvPr/>
        </p:nvSpPr>
        <p:spPr>
          <a:xfrm>
            <a:off x="5445764" y="5245433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245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창녕군 원예산업발전계획 수립계획</a:t>
            </a: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54361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199392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참고 </a:t>
            </a:r>
            <a:r>
              <a:rPr lang="en-US" altLang="ko-KR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: T/F </a:t>
            </a: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및 거버넌스 운영영역</a:t>
            </a:r>
            <a:endParaRPr lang="en-US" altLang="ko-KR" sz="14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24753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사각형: 둥근 모서리 115">
            <a:extLst>
              <a:ext uri="{FF2B5EF4-FFF2-40B4-BE49-F238E27FC236}">
                <a16:creationId xmlns:a16="http://schemas.microsoft.com/office/drawing/2014/main" id="{FF195031-FF43-463B-B979-A2D1527B7053}"/>
              </a:ext>
            </a:extLst>
          </p:cNvPr>
          <p:cNvSpPr/>
          <p:nvPr/>
        </p:nvSpPr>
        <p:spPr>
          <a:xfrm>
            <a:off x="1133555" y="1907561"/>
            <a:ext cx="2633431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17" name="모서리가 둥근 직사각형 16">
            <a:extLst>
              <a:ext uri="{FF2B5EF4-FFF2-40B4-BE49-F238E27FC236}">
                <a16:creationId xmlns:a16="http://schemas.microsoft.com/office/drawing/2014/main" id="{EFB4194C-F18C-FBE9-5413-FCC6C469A3E6}"/>
              </a:ext>
            </a:extLst>
          </p:cNvPr>
          <p:cNvSpPr/>
          <p:nvPr/>
        </p:nvSpPr>
        <p:spPr>
          <a:xfrm>
            <a:off x="1420650" y="1949521"/>
            <a:ext cx="2059240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통합마케팅 추진 성과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한계 논의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18" name="모서리가 둥근 직사각형 16">
            <a:extLst>
              <a:ext uri="{FF2B5EF4-FFF2-40B4-BE49-F238E27FC236}">
                <a16:creationId xmlns:a16="http://schemas.microsoft.com/office/drawing/2014/main" id="{BB7139E7-6A5A-557A-7AF8-2C4AF6C0020B}"/>
              </a:ext>
            </a:extLst>
          </p:cNvPr>
          <p:cNvSpPr/>
          <p:nvPr/>
        </p:nvSpPr>
        <p:spPr>
          <a:xfrm>
            <a:off x="546030" y="1977598"/>
            <a:ext cx="513290" cy="28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300" b="1" spc="-150" dirty="0">
                <a:latin typeface="+mn-ea"/>
                <a:cs typeface="Arial" pitchFamily="34" charset="0"/>
              </a:rPr>
              <a:t>Stpe1.</a:t>
            </a:r>
          </a:p>
        </p:txBody>
      </p:sp>
      <p:sp>
        <p:nvSpPr>
          <p:cNvPr id="119" name="화살표: 오른쪽 118">
            <a:extLst>
              <a:ext uri="{FF2B5EF4-FFF2-40B4-BE49-F238E27FC236}">
                <a16:creationId xmlns:a16="http://schemas.microsoft.com/office/drawing/2014/main" id="{13DC0D46-D4EE-7538-3E91-9AA26823076C}"/>
              </a:ext>
            </a:extLst>
          </p:cNvPr>
          <p:cNvSpPr/>
          <p:nvPr/>
        </p:nvSpPr>
        <p:spPr>
          <a:xfrm rot="5400000">
            <a:off x="2353146" y="2327854"/>
            <a:ext cx="194244" cy="39209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0" name="사각형: 둥근 모서리 119">
            <a:extLst>
              <a:ext uri="{FF2B5EF4-FFF2-40B4-BE49-F238E27FC236}">
                <a16:creationId xmlns:a16="http://schemas.microsoft.com/office/drawing/2014/main" id="{789F5551-7C9C-A2A0-57E1-1D3967C75450}"/>
              </a:ext>
            </a:extLst>
          </p:cNvPr>
          <p:cNvSpPr/>
          <p:nvPr/>
        </p:nvSpPr>
        <p:spPr>
          <a:xfrm>
            <a:off x="1133555" y="2712131"/>
            <a:ext cx="2633431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21" name="모서리가 둥근 직사각형 16">
            <a:extLst>
              <a:ext uri="{FF2B5EF4-FFF2-40B4-BE49-F238E27FC236}">
                <a16:creationId xmlns:a16="http://schemas.microsoft.com/office/drawing/2014/main" id="{6A5EF9DD-C17D-0483-67E6-44940D3E7084}"/>
              </a:ext>
            </a:extLst>
          </p:cNvPr>
          <p:cNvSpPr/>
          <p:nvPr/>
        </p:nvSpPr>
        <p:spPr>
          <a:xfrm>
            <a:off x="1420650" y="2754091"/>
            <a:ext cx="2059240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전략품목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품종 검토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22" name="모서리가 둥근 직사각형 16">
            <a:extLst>
              <a:ext uri="{FF2B5EF4-FFF2-40B4-BE49-F238E27FC236}">
                <a16:creationId xmlns:a16="http://schemas.microsoft.com/office/drawing/2014/main" id="{590073C6-BA70-7FFF-161C-B541A084F65D}"/>
              </a:ext>
            </a:extLst>
          </p:cNvPr>
          <p:cNvSpPr/>
          <p:nvPr/>
        </p:nvSpPr>
        <p:spPr>
          <a:xfrm>
            <a:off x="546030" y="2782168"/>
            <a:ext cx="513290" cy="28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300" b="1" spc="-150" dirty="0">
                <a:latin typeface="+mn-ea"/>
                <a:cs typeface="Arial" pitchFamily="34" charset="0"/>
              </a:rPr>
              <a:t>Stpe2.</a:t>
            </a:r>
          </a:p>
        </p:txBody>
      </p:sp>
      <p:sp>
        <p:nvSpPr>
          <p:cNvPr id="124" name="사각형: 둥근 모서리 123">
            <a:extLst>
              <a:ext uri="{FF2B5EF4-FFF2-40B4-BE49-F238E27FC236}">
                <a16:creationId xmlns:a16="http://schemas.microsoft.com/office/drawing/2014/main" id="{BB97F637-EE2F-078F-6774-050C41E5BD67}"/>
              </a:ext>
            </a:extLst>
          </p:cNvPr>
          <p:cNvSpPr/>
          <p:nvPr/>
        </p:nvSpPr>
        <p:spPr>
          <a:xfrm>
            <a:off x="1133555" y="3518562"/>
            <a:ext cx="2633431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25" name="모서리가 둥근 직사각형 16">
            <a:extLst>
              <a:ext uri="{FF2B5EF4-FFF2-40B4-BE49-F238E27FC236}">
                <a16:creationId xmlns:a16="http://schemas.microsoft.com/office/drawing/2014/main" id="{29E2F1F4-9E9F-3D67-2E69-AFFB4E96125B}"/>
              </a:ext>
            </a:extLst>
          </p:cNvPr>
          <p:cNvSpPr/>
          <p:nvPr/>
        </p:nvSpPr>
        <p:spPr>
          <a:xfrm>
            <a:off x="1420650" y="3560522"/>
            <a:ext cx="2059240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산지유통구조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참여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유통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)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 검토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28" name="사각형: 둥근 모서리 127">
            <a:extLst>
              <a:ext uri="{FF2B5EF4-FFF2-40B4-BE49-F238E27FC236}">
                <a16:creationId xmlns:a16="http://schemas.microsoft.com/office/drawing/2014/main" id="{F999059C-94D3-134B-794C-21D61A0FB2A9}"/>
              </a:ext>
            </a:extLst>
          </p:cNvPr>
          <p:cNvSpPr/>
          <p:nvPr/>
        </p:nvSpPr>
        <p:spPr>
          <a:xfrm>
            <a:off x="1133555" y="4323132"/>
            <a:ext cx="2633431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29" name="모서리가 둥근 직사각형 16">
            <a:extLst>
              <a:ext uri="{FF2B5EF4-FFF2-40B4-BE49-F238E27FC236}">
                <a16:creationId xmlns:a16="http://schemas.microsoft.com/office/drawing/2014/main" id="{9493ED6F-FA45-1511-F273-EA88E3307671}"/>
              </a:ext>
            </a:extLst>
          </p:cNvPr>
          <p:cNvSpPr/>
          <p:nvPr/>
        </p:nvSpPr>
        <p:spPr>
          <a:xfrm>
            <a:off x="1420650" y="4365092"/>
            <a:ext cx="2059240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31" name="화살표: 오른쪽 130">
            <a:extLst>
              <a:ext uri="{FF2B5EF4-FFF2-40B4-BE49-F238E27FC236}">
                <a16:creationId xmlns:a16="http://schemas.microsoft.com/office/drawing/2014/main" id="{D79B486B-8B9F-6184-2CB5-D5457A4D9746}"/>
              </a:ext>
            </a:extLst>
          </p:cNvPr>
          <p:cNvSpPr/>
          <p:nvPr/>
        </p:nvSpPr>
        <p:spPr>
          <a:xfrm rot="5400000">
            <a:off x="2353146" y="4743425"/>
            <a:ext cx="194244" cy="39209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2" name="모서리가 둥근 직사각형 16">
            <a:extLst>
              <a:ext uri="{FF2B5EF4-FFF2-40B4-BE49-F238E27FC236}">
                <a16:creationId xmlns:a16="http://schemas.microsoft.com/office/drawing/2014/main" id="{9738FB0A-1D22-E552-DAE3-52124AF3348B}"/>
              </a:ext>
            </a:extLst>
          </p:cNvPr>
          <p:cNvSpPr/>
          <p:nvPr/>
        </p:nvSpPr>
        <p:spPr>
          <a:xfrm>
            <a:off x="1416748" y="4365092"/>
            <a:ext cx="2059240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시나리오별 예상 제약요인 검토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33" name="더하기 기호 132">
            <a:extLst>
              <a:ext uri="{FF2B5EF4-FFF2-40B4-BE49-F238E27FC236}">
                <a16:creationId xmlns:a16="http://schemas.microsoft.com/office/drawing/2014/main" id="{047AAF83-24E0-62EE-966A-42718E6E6A13}"/>
              </a:ext>
            </a:extLst>
          </p:cNvPr>
          <p:cNvSpPr/>
          <p:nvPr/>
        </p:nvSpPr>
        <p:spPr>
          <a:xfrm>
            <a:off x="2288027" y="3162419"/>
            <a:ext cx="324482" cy="324000"/>
          </a:xfrm>
          <a:prstGeom prst="mathPlus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사각형: 둥근 모서리 133">
            <a:extLst>
              <a:ext uri="{FF2B5EF4-FFF2-40B4-BE49-F238E27FC236}">
                <a16:creationId xmlns:a16="http://schemas.microsoft.com/office/drawing/2014/main" id="{0C165B53-5671-567F-8CB4-A195FD9B348E}"/>
              </a:ext>
            </a:extLst>
          </p:cNvPr>
          <p:cNvSpPr/>
          <p:nvPr/>
        </p:nvSpPr>
        <p:spPr>
          <a:xfrm>
            <a:off x="1129653" y="5128456"/>
            <a:ext cx="2633431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35" name="모서리가 둥근 직사각형 16">
            <a:extLst>
              <a:ext uri="{FF2B5EF4-FFF2-40B4-BE49-F238E27FC236}">
                <a16:creationId xmlns:a16="http://schemas.microsoft.com/office/drawing/2014/main" id="{A3C53E7B-C4FB-D846-3595-9ED12C01D621}"/>
              </a:ext>
            </a:extLst>
          </p:cNvPr>
          <p:cNvSpPr/>
          <p:nvPr/>
        </p:nvSpPr>
        <p:spPr>
          <a:xfrm>
            <a:off x="1416748" y="5170416"/>
            <a:ext cx="2059240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정책 지원구조 보완 필요영역 검토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36" name="사각형: 둥근 모서리 135">
            <a:extLst>
              <a:ext uri="{FF2B5EF4-FFF2-40B4-BE49-F238E27FC236}">
                <a16:creationId xmlns:a16="http://schemas.microsoft.com/office/drawing/2014/main" id="{1B01FF60-C292-858A-922D-9FBBC87E0213}"/>
              </a:ext>
            </a:extLst>
          </p:cNvPr>
          <p:cNvSpPr/>
          <p:nvPr/>
        </p:nvSpPr>
        <p:spPr>
          <a:xfrm>
            <a:off x="4665905" y="1907561"/>
            <a:ext cx="2633431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47" name="모서리가 둥근 직사각형 16">
            <a:extLst>
              <a:ext uri="{FF2B5EF4-FFF2-40B4-BE49-F238E27FC236}">
                <a16:creationId xmlns:a16="http://schemas.microsoft.com/office/drawing/2014/main" id="{7C7468CF-C24B-2C21-F2EB-BDDCF1A91D48}"/>
              </a:ext>
            </a:extLst>
          </p:cNvPr>
          <p:cNvSpPr/>
          <p:nvPr/>
        </p:nvSpPr>
        <p:spPr>
          <a:xfrm>
            <a:off x="4953000" y="1949521"/>
            <a:ext cx="2059240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전략품목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품종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)/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산지유통구조 확정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cxnSp>
        <p:nvCxnSpPr>
          <p:cNvPr id="163" name="연결선: 꺾임 162">
            <a:extLst>
              <a:ext uri="{FF2B5EF4-FFF2-40B4-BE49-F238E27FC236}">
                <a16:creationId xmlns:a16="http://schemas.microsoft.com/office/drawing/2014/main" id="{05D8A574-8693-16E9-ACBD-F067307EE533}"/>
              </a:ext>
            </a:extLst>
          </p:cNvPr>
          <p:cNvCxnSpPr>
            <a:cxnSpLocks/>
            <a:stCxn id="136" idx="1"/>
            <a:endCxn id="134" idx="2"/>
          </p:cNvCxnSpPr>
          <p:nvPr/>
        </p:nvCxnSpPr>
        <p:spPr>
          <a:xfrm rot="10800000" flipV="1">
            <a:off x="2446369" y="2121615"/>
            <a:ext cx="2219536" cy="3434948"/>
          </a:xfrm>
          <a:prstGeom prst="bentConnector4">
            <a:avLst>
              <a:gd name="adj1" fmla="val 20338"/>
              <a:gd name="adj2" fmla="val 106655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모서리가 둥근 직사각형 16">
            <a:extLst>
              <a:ext uri="{FF2B5EF4-FFF2-40B4-BE49-F238E27FC236}">
                <a16:creationId xmlns:a16="http://schemas.microsoft.com/office/drawing/2014/main" id="{E53E114B-B382-4828-65B6-01202CFF0724}"/>
              </a:ext>
            </a:extLst>
          </p:cNvPr>
          <p:cNvSpPr/>
          <p:nvPr/>
        </p:nvSpPr>
        <p:spPr>
          <a:xfrm>
            <a:off x="546030" y="5198493"/>
            <a:ext cx="513290" cy="28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300" b="1" spc="-150" dirty="0">
                <a:latin typeface="+mn-ea"/>
                <a:cs typeface="Arial" pitchFamily="34" charset="0"/>
              </a:rPr>
              <a:t>Stpe3.</a:t>
            </a:r>
          </a:p>
        </p:txBody>
      </p:sp>
      <p:sp>
        <p:nvSpPr>
          <p:cNvPr id="172" name="모서리가 둥근 직사각형 16">
            <a:extLst>
              <a:ext uri="{FF2B5EF4-FFF2-40B4-BE49-F238E27FC236}">
                <a16:creationId xmlns:a16="http://schemas.microsoft.com/office/drawing/2014/main" id="{1DD5A963-68CC-6EE8-B28A-F1996C8F28D2}"/>
              </a:ext>
            </a:extLst>
          </p:cNvPr>
          <p:cNvSpPr/>
          <p:nvPr/>
        </p:nvSpPr>
        <p:spPr>
          <a:xfrm>
            <a:off x="7350106" y="1966014"/>
            <a:ext cx="513290" cy="28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300" b="1" spc="-150" dirty="0">
                <a:latin typeface="+mn-ea"/>
                <a:cs typeface="Arial" pitchFamily="34" charset="0"/>
              </a:rPr>
              <a:t>Stpe4.</a:t>
            </a:r>
          </a:p>
        </p:txBody>
      </p:sp>
      <p:sp>
        <p:nvSpPr>
          <p:cNvPr id="183" name="모서리가 둥근 직사각형 16">
            <a:extLst>
              <a:ext uri="{FF2B5EF4-FFF2-40B4-BE49-F238E27FC236}">
                <a16:creationId xmlns:a16="http://schemas.microsoft.com/office/drawing/2014/main" id="{A490AAF4-CC78-666B-DCC3-13988E878C9A}"/>
              </a:ext>
            </a:extLst>
          </p:cNvPr>
          <p:cNvSpPr/>
          <p:nvPr/>
        </p:nvSpPr>
        <p:spPr>
          <a:xfrm>
            <a:off x="1350341" y="5700742"/>
            <a:ext cx="2219536" cy="42810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150" dirty="0">
                <a:latin typeface="+mn-ea"/>
                <a:cs typeface="Arial" pitchFamily="34" charset="0"/>
              </a:rPr>
              <a:t>품목</a:t>
            </a:r>
            <a:r>
              <a:rPr lang="en-US" altLang="ko-KR" sz="1000" b="1" spc="-150" dirty="0">
                <a:latin typeface="+mn-ea"/>
                <a:cs typeface="Arial" pitchFamily="34" charset="0"/>
              </a:rPr>
              <a:t>(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품종</a:t>
            </a:r>
            <a:r>
              <a:rPr lang="en-US" altLang="ko-KR" sz="1000" b="1" spc="-150" dirty="0">
                <a:latin typeface="+mn-ea"/>
                <a:cs typeface="Arial" pitchFamily="34" charset="0"/>
              </a:rPr>
              <a:t>)/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산지유통구조 전환 시</a:t>
            </a:r>
            <a:endParaRPr lang="en-US" altLang="ko-KR" sz="1000" b="1" spc="-1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spc="-150" dirty="0">
                <a:latin typeface="+mn-ea"/>
                <a:cs typeface="Arial" pitchFamily="34" charset="0"/>
              </a:rPr>
              <a:t>예상 변화요인들을 기준으로 한계영역 검토</a:t>
            </a:r>
            <a:endParaRPr lang="en-US" altLang="ko-KR" sz="1000" b="1" spc="-150" dirty="0">
              <a:latin typeface="+mn-ea"/>
              <a:cs typeface="Arial" pitchFamily="34" charset="0"/>
            </a:endParaRPr>
          </a:p>
        </p:txBody>
      </p:sp>
      <p:sp>
        <p:nvSpPr>
          <p:cNvPr id="184" name="사각형: 둥근 모서리 183">
            <a:extLst>
              <a:ext uri="{FF2B5EF4-FFF2-40B4-BE49-F238E27FC236}">
                <a16:creationId xmlns:a16="http://schemas.microsoft.com/office/drawing/2014/main" id="{02FCC927-B573-D49E-A2A7-89B255FD496F}"/>
              </a:ext>
            </a:extLst>
          </p:cNvPr>
          <p:cNvSpPr/>
          <p:nvPr/>
        </p:nvSpPr>
        <p:spPr>
          <a:xfrm>
            <a:off x="4662003" y="2719148"/>
            <a:ext cx="2633431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85" name="모서리가 둥근 직사각형 16">
            <a:extLst>
              <a:ext uri="{FF2B5EF4-FFF2-40B4-BE49-F238E27FC236}">
                <a16:creationId xmlns:a16="http://schemas.microsoft.com/office/drawing/2014/main" id="{255FC010-9DCA-57A9-551B-A29E686856F7}"/>
              </a:ext>
            </a:extLst>
          </p:cNvPr>
          <p:cNvSpPr/>
          <p:nvPr/>
        </p:nvSpPr>
        <p:spPr>
          <a:xfrm>
            <a:off x="4949098" y="2761108"/>
            <a:ext cx="2059240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원예산업 육성전략 논의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확정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188" name="직사각형 187">
            <a:extLst>
              <a:ext uri="{FF2B5EF4-FFF2-40B4-BE49-F238E27FC236}">
                <a16:creationId xmlns:a16="http://schemas.microsoft.com/office/drawing/2014/main" id="{F23D7793-2B63-5E85-1EC1-A0A1E7AB750B}"/>
              </a:ext>
            </a:extLst>
          </p:cNvPr>
          <p:cNvSpPr/>
          <p:nvPr/>
        </p:nvSpPr>
        <p:spPr>
          <a:xfrm>
            <a:off x="4804920" y="3290941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생산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안정화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전략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89" name="직사각형 188">
            <a:extLst>
              <a:ext uri="{FF2B5EF4-FFF2-40B4-BE49-F238E27FC236}">
                <a16:creationId xmlns:a16="http://schemas.microsoft.com/office/drawing/2014/main" id="{58B435C4-4969-753D-22A3-D5A29C971A61}"/>
              </a:ext>
            </a:extLst>
          </p:cNvPr>
          <p:cNvSpPr/>
          <p:nvPr/>
        </p:nvSpPr>
        <p:spPr>
          <a:xfrm>
            <a:off x="4804349" y="3933816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기술확산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전략</a:t>
            </a:r>
          </a:p>
        </p:txBody>
      </p:sp>
      <p:sp>
        <p:nvSpPr>
          <p:cNvPr id="190" name="직사각형 189">
            <a:extLst>
              <a:ext uri="{FF2B5EF4-FFF2-40B4-BE49-F238E27FC236}">
                <a16:creationId xmlns:a16="http://schemas.microsoft.com/office/drawing/2014/main" id="{ACD685D3-DA03-56DB-EABC-9F4F2D438B7C}"/>
              </a:ext>
            </a:extLst>
          </p:cNvPr>
          <p:cNvSpPr/>
          <p:nvPr/>
        </p:nvSpPr>
        <p:spPr>
          <a:xfrm>
            <a:off x="5568960" y="3290941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통합정보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관리전략</a:t>
            </a:r>
          </a:p>
        </p:txBody>
      </p:sp>
      <p:sp>
        <p:nvSpPr>
          <p:cNvPr id="191" name="직사각형 190">
            <a:extLst>
              <a:ext uri="{FF2B5EF4-FFF2-40B4-BE49-F238E27FC236}">
                <a16:creationId xmlns:a16="http://schemas.microsoft.com/office/drawing/2014/main" id="{25A2380F-4E39-3743-5C7A-249E4E3242AA}"/>
              </a:ext>
            </a:extLst>
          </p:cNvPr>
          <p:cNvSpPr/>
          <p:nvPr/>
        </p:nvSpPr>
        <p:spPr>
          <a:xfrm>
            <a:off x="5568960" y="3933816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환경변화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대응전략</a:t>
            </a:r>
          </a:p>
        </p:txBody>
      </p:sp>
      <p:sp>
        <p:nvSpPr>
          <p:cNvPr id="192" name="직사각형 191">
            <a:extLst>
              <a:ext uri="{FF2B5EF4-FFF2-40B4-BE49-F238E27FC236}">
                <a16:creationId xmlns:a16="http://schemas.microsoft.com/office/drawing/2014/main" id="{CFB115A2-AEFC-E192-5C84-EA3EFA1152B7}"/>
              </a:ext>
            </a:extLst>
          </p:cNvPr>
          <p:cNvSpPr/>
          <p:nvPr/>
        </p:nvSpPr>
        <p:spPr>
          <a:xfrm>
            <a:off x="6330505" y="3290941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참여농가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조직화전략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sp>
        <p:nvSpPr>
          <p:cNvPr id="193" name="직사각형 192">
            <a:extLst>
              <a:ext uri="{FF2B5EF4-FFF2-40B4-BE49-F238E27FC236}">
                <a16:creationId xmlns:a16="http://schemas.microsoft.com/office/drawing/2014/main" id="{E46B10E2-9BAE-0B68-8E18-6E6F818459C7}"/>
              </a:ext>
            </a:extLst>
          </p:cNvPr>
          <p:cNvSpPr/>
          <p:nvPr/>
        </p:nvSpPr>
        <p:spPr>
          <a:xfrm>
            <a:off x="6330505" y="3933816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시설운영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효율화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전략</a:t>
            </a:r>
          </a:p>
        </p:txBody>
      </p:sp>
      <p:sp>
        <p:nvSpPr>
          <p:cNvPr id="194" name="직사각형 193">
            <a:extLst>
              <a:ext uri="{FF2B5EF4-FFF2-40B4-BE49-F238E27FC236}">
                <a16:creationId xmlns:a16="http://schemas.microsoft.com/office/drawing/2014/main" id="{61A3972A-83A2-CE78-7E8B-AA50F8D71025}"/>
              </a:ext>
            </a:extLst>
          </p:cNvPr>
          <p:cNvSpPr/>
          <p:nvPr/>
        </p:nvSpPr>
        <p:spPr>
          <a:xfrm>
            <a:off x="7096265" y="3290941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수급관리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전략</a:t>
            </a:r>
          </a:p>
        </p:txBody>
      </p:sp>
      <p:sp>
        <p:nvSpPr>
          <p:cNvPr id="195" name="직사각형 194">
            <a:extLst>
              <a:ext uri="{FF2B5EF4-FFF2-40B4-BE49-F238E27FC236}">
                <a16:creationId xmlns:a16="http://schemas.microsoft.com/office/drawing/2014/main" id="{44CABA97-B9FD-F857-ECFA-CEF65E2BF7C6}"/>
              </a:ext>
            </a:extLst>
          </p:cNvPr>
          <p:cNvSpPr/>
          <p:nvPr/>
        </p:nvSpPr>
        <p:spPr>
          <a:xfrm>
            <a:off x="7096265" y="3933816"/>
            <a:ext cx="688116" cy="584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환경친화</a:t>
            </a:r>
            <a:endParaRPr lang="en-US" altLang="ko-KR" sz="1000" b="1" dirty="0">
              <a:solidFill>
                <a:schemeClr val="tx1"/>
              </a:solidFill>
              <a:latin typeface="+mn-ea"/>
              <a:cs typeface="KoPubWorld돋움체 Light" panose="00000300000000000000" pitchFamily="2" charset="-127"/>
            </a:endParaRPr>
          </a:p>
          <a:p>
            <a:pPr algn="ctr"/>
            <a:r>
              <a:rPr lang="ko-KR" altLang="en-US" sz="1000" b="1" dirty="0">
                <a:solidFill>
                  <a:schemeClr val="tx1"/>
                </a:solidFill>
                <a:latin typeface="+mn-ea"/>
                <a:cs typeface="KoPubWorld돋움체 Light" panose="00000300000000000000" pitchFamily="2" charset="-127"/>
              </a:rPr>
              <a:t>전략</a:t>
            </a:r>
          </a:p>
        </p:txBody>
      </p:sp>
      <p:sp>
        <p:nvSpPr>
          <p:cNvPr id="196" name="모서리가 둥근 직사각형 16">
            <a:extLst>
              <a:ext uri="{FF2B5EF4-FFF2-40B4-BE49-F238E27FC236}">
                <a16:creationId xmlns:a16="http://schemas.microsoft.com/office/drawing/2014/main" id="{F2C0AF2B-2276-9177-4093-FCB3111A64AF}"/>
              </a:ext>
            </a:extLst>
          </p:cNvPr>
          <p:cNvSpPr/>
          <p:nvPr/>
        </p:nvSpPr>
        <p:spPr>
          <a:xfrm>
            <a:off x="7350106" y="2782168"/>
            <a:ext cx="513290" cy="28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300" b="1" spc="-150" dirty="0">
                <a:latin typeface="+mn-ea"/>
                <a:cs typeface="Arial" pitchFamily="34" charset="0"/>
              </a:rPr>
              <a:t>Stpe5.</a:t>
            </a:r>
          </a:p>
        </p:txBody>
      </p:sp>
      <p:sp>
        <p:nvSpPr>
          <p:cNvPr id="197" name="사각형: 둥근 모서리 196">
            <a:extLst>
              <a:ext uri="{FF2B5EF4-FFF2-40B4-BE49-F238E27FC236}">
                <a16:creationId xmlns:a16="http://schemas.microsoft.com/office/drawing/2014/main" id="{7639626F-2A33-9CEF-A76B-DC3611EC48CB}"/>
              </a:ext>
            </a:extLst>
          </p:cNvPr>
          <p:cNvSpPr/>
          <p:nvPr/>
        </p:nvSpPr>
        <p:spPr>
          <a:xfrm>
            <a:off x="4662003" y="4914629"/>
            <a:ext cx="2633431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98" name="모서리가 둥근 직사각형 16">
            <a:extLst>
              <a:ext uri="{FF2B5EF4-FFF2-40B4-BE49-F238E27FC236}">
                <a16:creationId xmlns:a16="http://schemas.microsoft.com/office/drawing/2014/main" id="{7B8960FB-7A9A-284B-0C66-AF298CB3DDED}"/>
              </a:ext>
            </a:extLst>
          </p:cNvPr>
          <p:cNvSpPr/>
          <p:nvPr/>
        </p:nvSpPr>
        <p:spPr>
          <a:xfrm>
            <a:off x="4949098" y="4956589"/>
            <a:ext cx="2059240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성과평가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환류 시스템 논의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확정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200" name="화살표: 오른쪽 199">
            <a:extLst>
              <a:ext uri="{FF2B5EF4-FFF2-40B4-BE49-F238E27FC236}">
                <a16:creationId xmlns:a16="http://schemas.microsoft.com/office/drawing/2014/main" id="{D3B4EDDF-8EB2-3FAB-DFB4-D9B2BFEEED13}"/>
              </a:ext>
            </a:extLst>
          </p:cNvPr>
          <p:cNvSpPr/>
          <p:nvPr/>
        </p:nvSpPr>
        <p:spPr>
          <a:xfrm rot="5400000">
            <a:off x="5958464" y="2334917"/>
            <a:ext cx="194244" cy="39209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1" name="더하기 기호 200">
            <a:extLst>
              <a:ext uri="{FF2B5EF4-FFF2-40B4-BE49-F238E27FC236}">
                <a16:creationId xmlns:a16="http://schemas.microsoft.com/office/drawing/2014/main" id="{C501FB3E-FBB7-755F-5D8C-EB619FCC69D2}"/>
              </a:ext>
            </a:extLst>
          </p:cNvPr>
          <p:cNvSpPr/>
          <p:nvPr/>
        </p:nvSpPr>
        <p:spPr>
          <a:xfrm>
            <a:off x="5913018" y="4558835"/>
            <a:ext cx="324482" cy="324000"/>
          </a:xfrm>
          <a:prstGeom prst="mathPlus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2" name="사각형: 둥근 모서리 201">
            <a:extLst>
              <a:ext uri="{FF2B5EF4-FFF2-40B4-BE49-F238E27FC236}">
                <a16:creationId xmlns:a16="http://schemas.microsoft.com/office/drawing/2014/main" id="{985D2C75-8DFD-481A-FC4E-EC02D7C554A5}"/>
              </a:ext>
            </a:extLst>
          </p:cNvPr>
          <p:cNvSpPr/>
          <p:nvPr/>
        </p:nvSpPr>
        <p:spPr>
          <a:xfrm>
            <a:off x="4682995" y="5742804"/>
            <a:ext cx="2633431" cy="428107"/>
          </a:xfrm>
          <a:prstGeom prst="roundRect">
            <a:avLst>
              <a:gd name="adj" fmla="val 3835"/>
            </a:avLst>
          </a:prstGeom>
          <a:solidFill>
            <a:schemeClr val="bg1">
              <a:lumMod val="95000"/>
              <a:alpha val="71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203" name="모서리가 둥근 직사각형 16">
            <a:extLst>
              <a:ext uri="{FF2B5EF4-FFF2-40B4-BE49-F238E27FC236}">
                <a16:creationId xmlns:a16="http://schemas.microsoft.com/office/drawing/2014/main" id="{40FB1F3F-B307-D964-B7EB-B2091E5212C2}"/>
              </a:ext>
            </a:extLst>
          </p:cNvPr>
          <p:cNvSpPr/>
          <p:nvPr/>
        </p:nvSpPr>
        <p:spPr>
          <a:xfrm>
            <a:off x="4970090" y="5784764"/>
            <a:ext cx="2059240" cy="3441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300" b="1" spc="-150" dirty="0">
                <a:latin typeface="+mn-ea"/>
                <a:cs typeface="Arial" pitchFamily="34" charset="0"/>
              </a:rPr>
              <a:t>거버넌스 운영계획 논의</a:t>
            </a:r>
            <a:r>
              <a:rPr lang="en-US" altLang="ko-KR" sz="1300" b="1" spc="-150" dirty="0">
                <a:latin typeface="+mn-ea"/>
                <a:cs typeface="Arial" pitchFamily="34" charset="0"/>
              </a:rPr>
              <a:t>/</a:t>
            </a:r>
            <a:r>
              <a:rPr lang="ko-KR" altLang="en-US" sz="1300" b="1" spc="-150" dirty="0">
                <a:latin typeface="+mn-ea"/>
                <a:cs typeface="Arial" pitchFamily="34" charset="0"/>
              </a:rPr>
              <a:t>확정</a:t>
            </a:r>
            <a:endParaRPr lang="en-US" altLang="ko-KR" sz="1300" b="1" spc="-150" dirty="0">
              <a:latin typeface="+mn-ea"/>
              <a:cs typeface="Arial" pitchFamily="34" charset="0"/>
            </a:endParaRPr>
          </a:p>
        </p:txBody>
      </p:sp>
      <p:sp>
        <p:nvSpPr>
          <p:cNvPr id="208" name="더하기 기호 207">
            <a:extLst>
              <a:ext uri="{FF2B5EF4-FFF2-40B4-BE49-F238E27FC236}">
                <a16:creationId xmlns:a16="http://schemas.microsoft.com/office/drawing/2014/main" id="{900AD6CA-89DA-EBFB-1EC1-2D530D726398}"/>
              </a:ext>
            </a:extLst>
          </p:cNvPr>
          <p:cNvSpPr/>
          <p:nvPr/>
        </p:nvSpPr>
        <p:spPr>
          <a:xfrm>
            <a:off x="5934010" y="5387010"/>
            <a:ext cx="324482" cy="324000"/>
          </a:xfrm>
          <a:prstGeom prst="mathPlus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9" name="연결선: 꺾임 208">
            <a:extLst>
              <a:ext uri="{FF2B5EF4-FFF2-40B4-BE49-F238E27FC236}">
                <a16:creationId xmlns:a16="http://schemas.microsoft.com/office/drawing/2014/main" id="{93D6E58D-94D1-2A94-D0BD-3FE466620699}"/>
              </a:ext>
            </a:extLst>
          </p:cNvPr>
          <p:cNvCxnSpPr>
            <a:cxnSpLocks/>
            <a:stCxn id="196" idx="3"/>
            <a:endCxn id="202" idx="3"/>
          </p:cNvCxnSpPr>
          <p:nvPr/>
        </p:nvCxnSpPr>
        <p:spPr>
          <a:xfrm flipH="1">
            <a:off x="7316426" y="2926184"/>
            <a:ext cx="546970" cy="3030674"/>
          </a:xfrm>
          <a:prstGeom prst="bentConnector3">
            <a:avLst>
              <a:gd name="adj1" fmla="val -88232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연결선: 꺾임 209">
            <a:extLst>
              <a:ext uri="{FF2B5EF4-FFF2-40B4-BE49-F238E27FC236}">
                <a16:creationId xmlns:a16="http://schemas.microsoft.com/office/drawing/2014/main" id="{2475AC6A-BA3D-1F0C-1B2D-50CCE8B1C7E0}"/>
              </a:ext>
            </a:extLst>
          </p:cNvPr>
          <p:cNvCxnSpPr>
            <a:cxnSpLocks/>
            <a:stCxn id="196" idx="3"/>
            <a:endCxn id="197" idx="3"/>
          </p:cNvCxnSpPr>
          <p:nvPr/>
        </p:nvCxnSpPr>
        <p:spPr>
          <a:xfrm flipH="1">
            <a:off x="7295434" y="2926184"/>
            <a:ext cx="567962" cy="2202499"/>
          </a:xfrm>
          <a:prstGeom prst="bentConnector3">
            <a:avLst>
              <a:gd name="adj1" fmla="val -84970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Oval 8">
            <a:extLst>
              <a:ext uri="{FF2B5EF4-FFF2-40B4-BE49-F238E27FC236}">
                <a16:creationId xmlns:a16="http://schemas.microsoft.com/office/drawing/2014/main" id="{73368471-7492-8CD9-AAE2-1DE309702F8C}"/>
              </a:ext>
            </a:extLst>
          </p:cNvPr>
          <p:cNvSpPr/>
          <p:nvPr/>
        </p:nvSpPr>
        <p:spPr>
          <a:xfrm>
            <a:off x="8025940" y="1877081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49" name="모서리가 둥근 직사각형 16">
            <a:extLst>
              <a:ext uri="{FF2B5EF4-FFF2-40B4-BE49-F238E27FC236}">
                <a16:creationId xmlns:a16="http://schemas.microsoft.com/office/drawing/2014/main" id="{6CDD0BC2-EAEB-8070-D146-81E6A074515A}"/>
              </a:ext>
            </a:extLst>
          </p:cNvPr>
          <p:cNvSpPr/>
          <p:nvPr/>
        </p:nvSpPr>
        <p:spPr>
          <a:xfrm>
            <a:off x="8085472" y="2084240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1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차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거버넌스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  <p:sp>
        <p:nvSpPr>
          <p:cNvPr id="250" name="Oval 8">
            <a:extLst>
              <a:ext uri="{FF2B5EF4-FFF2-40B4-BE49-F238E27FC236}">
                <a16:creationId xmlns:a16="http://schemas.microsoft.com/office/drawing/2014/main" id="{2E131C62-6431-B962-6819-2003E824A3EB}"/>
              </a:ext>
            </a:extLst>
          </p:cNvPr>
          <p:cNvSpPr/>
          <p:nvPr/>
        </p:nvSpPr>
        <p:spPr>
          <a:xfrm>
            <a:off x="8044510" y="4069201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51" name="모서리가 둥근 직사각형 16">
            <a:extLst>
              <a:ext uri="{FF2B5EF4-FFF2-40B4-BE49-F238E27FC236}">
                <a16:creationId xmlns:a16="http://schemas.microsoft.com/office/drawing/2014/main" id="{84C3CBFF-1D1A-257D-E44B-6DBEE20FFA72}"/>
              </a:ext>
            </a:extLst>
          </p:cNvPr>
          <p:cNvSpPr/>
          <p:nvPr/>
        </p:nvSpPr>
        <p:spPr>
          <a:xfrm>
            <a:off x="8104042" y="4276360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2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차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거버넌스</a:t>
            </a:r>
            <a:endParaRPr lang="en-US" altLang="ko-KR" sz="1000" b="1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252" name="Oval 8">
            <a:extLst>
              <a:ext uri="{FF2B5EF4-FFF2-40B4-BE49-F238E27FC236}">
                <a16:creationId xmlns:a16="http://schemas.microsoft.com/office/drawing/2014/main" id="{F4F2B22D-35DC-E7B7-C12E-381918FF3763}"/>
              </a:ext>
            </a:extLst>
          </p:cNvPr>
          <p:cNvSpPr/>
          <p:nvPr/>
        </p:nvSpPr>
        <p:spPr>
          <a:xfrm>
            <a:off x="8044510" y="4759822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53" name="모서리가 둥근 직사각형 16">
            <a:extLst>
              <a:ext uri="{FF2B5EF4-FFF2-40B4-BE49-F238E27FC236}">
                <a16:creationId xmlns:a16="http://schemas.microsoft.com/office/drawing/2014/main" id="{32E1D53A-3695-293C-5E08-0226F1C9BFDA}"/>
              </a:ext>
            </a:extLst>
          </p:cNvPr>
          <p:cNvSpPr/>
          <p:nvPr/>
        </p:nvSpPr>
        <p:spPr>
          <a:xfrm>
            <a:off x="8104042" y="4966981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3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차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거버넌스</a:t>
            </a:r>
            <a:endParaRPr lang="en-US" altLang="ko-KR" sz="1000" b="1" spc="-50" dirty="0">
              <a:solidFill>
                <a:schemeClr val="accent2"/>
              </a:solidFill>
              <a:latin typeface="+mn-ea"/>
              <a:cs typeface="Arial" pitchFamily="34" charset="0"/>
            </a:endParaRPr>
          </a:p>
        </p:txBody>
      </p:sp>
      <p:sp>
        <p:nvSpPr>
          <p:cNvPr id="255" name="모서리가 둥근 직사각형 16">
            <a:extLst>
              <a:ext uri="{FF2B5EF4-FFF2-40B4-BE49-F238E27FC236}">
                <a16:creationId xmlns:a16="http://schemas.microsoft.com/office/drawing/2014/main" id="{A15A7959-6542-B5FE-B1D5-0D7BA81A07B5}"/>
              </a:ext>
            </a:extLst>
          </p:cNvPr>
          <p:cNvSpPr/>
          <p:nvPr/>
        </p:nvSpPr>
        <p:spPr>
          <a:xfrm>
            <a:off x="8746065" y="2074080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기본방향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확정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  <p:sp>
        <p:nvSpPr>
          <p:cNvPr id="256" name="모서리가 둥근 직사각형 16">
            <a:extLst>
              <a:ext uri="{FF2B5EF4-FFF2-40B4-BE49-F238E27FC236}">
                <a16:creationId xmlns:a16="http://schemas.microsoft.com/office/drawing/2014/main" id="{46961C71-4D38-41C8-6A48-15A5F39AE692}"/>
              </a:ext>
            </a:extLst>
          </p:cNvPr>
          <p:cNvSpPr/>
          <p:nvPr/>
        </p:nvSpPr>
        <p:spPr>
          <a:xfrm>
            <a:off x="8746065" y="4304817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기초</a:t>
            </a:r>
            <a:r>
              <a:rPr lang="en-US" altLang="ko-KR" sz="1000" b="1" spc="-50" dirty="0">
                <a:latin typeface="+mn-ea"/>
                <a:cs typeface="Arial" pitchFamily="34" charset="0"/>
              </a:rPr>
              <a:t>(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안</a:t>
            </a:r>
            <a:r>
              <a:rPr lang="en-US" altLang="ko-KR" sz="1000" b="1" spc="-50" dirty="0">
                <a:latin typeface="+mn-ea"/>
                <a:cs typeface="Arial" pitchFamily="34" charset="0"/>
              </a:rPr>
              <a:t>)</a:t>
            </a:r>
          </a:p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확정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  <p:sp>
        <p:nvSpPr>
          <p:cNvPr id="257" name="모서리가 둥근 직사각형 16">
            <a:extLst>
              <a:ext uri="{FF2B5EF4-FFF2-40B4-BE49-F238E27FC236}">
                <a16:creationId xmlns:a16="http://schemas.microsoft.com/office/drawing/2014/main" id="{779A33B4-870A-6E49-DFFB-B0979FC7E45D}"/>
              </a:ext>
            </a:extLst>
          </p:cNvPr>
          <p:cNvSpPr/>
          <p:nvPr/>
        </p:nvSpPr>
        <p:spPr>
          <a:xfrm>
            <a:off x="8746065" y="4986135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세부사업확정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  <p:sp>
        <p:nvSpPr>
          <p:cNvPr id="260" name="Oval 8">
            <a:extLst>
              <a:ext uri="{FF2B5EF4-FFF2-40B4-BE49-F238E27FC236}">
                <a16:creationId xmlns:a16="http://schemas.microsoft.com/office/drawing/2014/main" id="{A199F9C4-4736-06AA-FAA9-7B17976F41B3}"/>
              </a:ext>
            </a:extLst>
          </p:cNvPr>
          <p:cNvSpPr/>
          <p:nvPr/>
        </p:nvSpPr>
        <p:spPr>
          <a:xfrm>
            <a:off x="3636774" y="2616524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61" name="모서리가 둥근 직사각형 16">
            <a:extLst>
              <a:ext uri="{FF2B5EF4-FFF2-40B4-BE49-F238E27FC236}">
                <a16:creationId xmlns:a16="http://schemas.microsoft.com/office/drawing/2014/main" id="{6F9B4A47-B3B8-B71E-0EC5-0D2396DF5592}"/>
              </a:ext>
            </a:extLst>
          </p:cNvPr>
          <p:cNvSpPr/>
          <p:nvPr/>
        </p:nvSpPr>
        <p:spPr>
          <a:xfrm>
            <a:off x="3696306" y="2823683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1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차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T/F</a:t>
            </a:r>
          </a:p>
        </p:txBody>
      </p:sp>
      <p:sp>
        <p:nvSpPr>
          <p:cNvPr id="262" name="더하기 기호 261">
            <a:extLst>
              <a:ext uri="{FF2B5EF4-FFF2-40B4-BE49-F238E27FC236}">
                <a16:creationId xmlns:a16="http://schemas.microsoft.com/office/drawing/2014/main" id="{87731D39-EF34-0626-6F61-A050D0975D01}"/>
              </a:ext>
            </a:extLst>
          </p:cNvPr>
          <p:cNvSpPr/>
          <p:nvPr/>
        </p:nvSpPr>
        <p:spPr>
          <a:xfrm>
            <a:off x="2288027" y="3975386"/>
            <a:ext cx="324482" cy="324000"/>
          </a:xfrm>
          <a:prstGeom prst="mathPlus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3" name="Oval 8">
            <a:extLst>
              <a:ext uri="{FF2B5EF4-FFF2-40B4-BE49-F238E27FC236}">
                <a16:creationId xmlns:a16="http://schemas.microsoft.com/office/drawing/2014/main" id="{9E6A0CCB-6E96-6F58-E70B-C3A8070F6882}"/>
              </a:ext>
            </a:extLst>
          </p:cNvPr>
          <p:cNvSpPr/>
          <p:nvPr/>
        </p:nvSpPr>
        <p:spPr>
          <a:xfrm>
            <a:off x="3636774" y="5033861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64" name="모서리가 둥근 직사각형 16">
            <a:extLst>
              <a:ext uri="{FF2B5EF4-FFF2-40B4-BE49-F238E27FC236}">
                <a16:creationId xmlns:a16="http://schemas.microsoft.com/office/drawing/2014/main" id="{428880DA-063A-1175-8269-7E61611E1664}"/>
              </a:ext>
            </a:extLst>
          </p:cNvPr>
          <p:cNvSpPr/>
          <p:nvPr/>
        </p:nvSpPr>
        <p:spPr>
          <a:xfrm>
            <a:off x="3696306" y="5241020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2</a:t>
            </a:r>
            <a:r>
              <a:rPr lang="ko-KR" altLang="en-US" sz="1000" b="1" spc="-50" dirty="0">
                <a:latin typeface="+mn-ea"/>
                <a:cs typeface="Arial" pitchFamily="34" charset="0"/>
              </a:rPr>
              <a:t>차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altLang="ko-KR" sz="1000" b="1" spc="-50" dirty="0">
                <a:latin typeface="+mn-ea"/>
                <a:cs typeface="Arial" pitchFamily="34" charset="0"/>
              </a:rPr>
              <a:t>T/F</a:t>
            </a:r>
          </a:p>
        </p:txBody>
      </p:sp>
      <p:sp>
        <p:nvSpPr>
          <p:cNvPr id="265" name="Oval 8">
            <a:extLst>
              <a:ext uri="{FF2B5EF4-FFF2-40B4-BE49-F238E27FC236}">
                <a16:creationId xmlns:a16="http://schemas.microsoft.com/office/drawing/2014/main" id="{F5A04629-14B6-07F9-6946-4F636122D683}"/>
              </a:ext>
            </a:extLst>
          </p:cNvPr>
          <p:cNvSpPr/>
          <p:nvPr/>
        </p:nvSpPr>
        <p:spPr>
          <a:xfrm>
            <a:off x="3636774" y="1849401"/>
            <a:ext cx="612000" cy="612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66" name="모서리가 둥근 직사각형 16">
            <a:extLst>
              <a:ext uri="{FF2B5EF4-FFF2-40B4-BE49-F238E27FC236}">
                <a16:creationId xmlns:a16="http://schemas.microsoft.com/office/drawing/2014/main" id="{09504370-2FC2-C3C1-B7AD-3A00A7003590}"/>
              </a:ext>
            </a:extLst>
          </p:cNvPr>
          <p:cNvSpPr/>
          <p:nvPr/>
        </p:nvSpPr>
        <p:spPr>
          <a:xfrm>
            <a:off x="3696306" y="2056560"/>
            <a:ext cx="509527" cy="2021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사업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spc="-50" dirty="0">
                <a:latin typeface="+mn-ea"/>
                <a:cs typeface="Arial" pitchFamily="34" charset="0"/>
              </a:rPr>
              <a:t>설명회</a:t>
            </a:r>
            <a:endParaRPr lang="en-US" altLang="ko-KR" sz="1000" b="1" spc="-50" dirty="0">
              <a:latin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949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vert="horz" lIns="324000" tIns="45720" rIns="91440" bIns="45720" rtlCol="0" anchor="ctr">
            <a:normAutofit/>
          </a:bodyPr>
          <a:lstStyle/>
          <a:p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창녕군 원예산업발전계획 수립계획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086396" y="485775"/>
            <a:ext cx="3690943" cy="341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r"/>
            <a:endParaRPr lang="ko-KR" altLang="en-US" sz="1200" spc="-100" dirty="0">
              <a:solidFill>
                <a:srgbClr val="28970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사각형: 둥근 위쪽 모서리 40">
            <a:extLst>
              <a:ext uri="{FF2B5EF4-FFF2-40B4-BE49-F238E27FC236}">
                <a16:creationId xmlns:a16="http://schemas.microsoft.com/office/drawing/2014/main" id="{FCACD748-9A70-9E66-2DA4-51CC03BB021F}"/>
              </a:ext>
            </a:extLst>
          </p:cNvPr>
          <p:cNvSpPr/>
          <p:nvPr/>
        </p:nvSpPr>
        <p:spPr>
          <a:xfrm rot="5400000">
            <a:off x="1720418" y="-543612"/>
            <a:ext cx="360040" cy="3800872"/>
          </a:xfrm>
          <a:prstGeom prst="round2SameRect">
            <a:avLst>
              <a:gd name="adj1" fmla="val 9509"/>
              <a:gd name="adj2" fmla="val 0"/>
            </a:avLst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모서리가 둥근 직사각형 16">
            <a:extLst>
              <a:ext uri="{FF2B5EF4-FFF2-40B4-BE49-F238E27FC236}">
                <a16:creationId xmlns:a16="http://schemas.microsoft.com/office/drawing/2014/main" id="{508A53BC-0F26-4B9A-9841-530C92D89776}"/>
              </a:ext>
            </a:extLst>
          </p:cNvPr>
          <p:cNvSpPr/>
          <p:nvPr/>
        </p:nvSpPr>
        <p:spPr>
          <a:xfrm>
            <a:off x="482719" y="1199392"/>
            <a:ext cx="3246145" cy="295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dist" eaLnBrk="0" hangingPunct="0">
              <a:defRPr/>
            </a:pPr>
            <a:r>
              <a:rPr lang="ko-KR" altLang="en-US" sz="1400" b="1" spc="-150" dirty="0">
                <a:solidFill>
                  <a:schemeClr val="bg1"/>
                </a:solidFill>
                <a:latin typeface="+mn-ea"/>
                <a:cs typeface="Arial" pitchFamily="34" charset="0"/>
              </a:rPr>
              <a:t>주요 프로세스</a:t>
            </a:r>
            <a:endParaRPr lang="en-US" altLang="ko-KR" sz="14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C2BF8DD-8384-4890-AEC9-4A3C8C3B2F05}"/>
              </a:ext>
            </a:extLst>
          </p:cNvPr>
          <p:cNvSpPr/>
          <p:nvPr/>
        </p:nvSpPr>
        <p:spPr>
          <a:xfrm>
            <a:off x="332700" y="1247534"/>
            <a:ext cx="78009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사각형: 잘린 대각선 방향 모서리 97">
            <a:extLst>
              <a:ext uri="{FF2B5EF4-FFF2-40B4-BE49-F238E27FC236}">
                <a16:creationId xmlns:a16="http://schemas.microsoft.com/office/drawing/2014/main" id="{AF5ECBD1-3F66-7C4E-F5A4-231035FA19B9}"/>
              </a:ext>
            </a:extLst>
          </p:cNvPr>
          <p:cNvSpPr/>
          <p:nvPr/>
        </p:nvSpPr>
        <p:spPr>
          <a:xfrm>
            <a:off x="3869146" y="1989599"/>
            <a:ext cx="2050021" cy="357354"/>
          </a:xfrm>
          <a:prstGeom prst="snip2Diag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모서리가 둥근 직사각형 16">
            <a:extLst>
              <a:ext uri="{FF2B5EF4-FFF2-40B4-BE49-F238E27FC236}">
                <a16:creationId xmlns:a16="http://schemas.microsoft.com/office/drawing/2014/main" id="{C5E229DB-E2BB-E0BF-3CCE-0C05972501AD}"/>
              </a:ext>
            </a:extLst>
          </p:cNvPr>
          <p:cNvSpPr/>
          <p:nvPr/>
        </p:nvSpPr>
        <p:spPr>
          <a:xfrm>
            <a:off x="4327913" y="2008004"/>
            <a:ext cx="1115707" cy="322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ko-KR" altLang="en-US" sz="1400" b="1" spc="-50" dirty="0">
                <a:latin typeface="+mn-ea"/>
                <a:cs typeface="Arial" pitchFamily="34" charset="0"/>
              </a:rPr>
              <a:t>거버넌스 운영</a:t>
            </a:r>
            <a:endParaRPr lang="en-US" altLang="ko-KR" sz="1400" b="1" spc="-50" dirty="0">
              <a:latin typeface="+mn-ea"/>
              <a:cs typeface="Arial" pitchFamily="34" charset="0"/>
            </a:endParaRPr>
          </a:p>
        </p:txBody>
      </p:sp>
      <p:sp>
        <p:nvSpPr>
          <p:cNvPr id="102" name="사각형: 잘린 대각선 방향 모서리 101">
            <a:extLst>
              <a:ext uri="{FF2B5EF4-FFF2-40B4-BE49-F238E27FC236}">
                <a16:creationId xmlns:a16="http://schemas.microsoft.com/office/drawing/2014/main" id="{41183974-D4B3-7623-DA5C-6E12CA66FC10}"/>
              </a:ext>
            </a:extLst>
          </p:cNvPr>
          <p:cNvSpPr/>
          <p:nvPr/>
        </p:nvSpPr>
        <p:spPr>
          <a:xfrm>
            <a:off x="3869146" y="3927075"/>
            <a:ext cx="2050021" cy="357354"/>
          </a:xfrm>
          <a:prstGeom prst="snip2Diag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모서리가 둥근 직사각형 16">
            <a:extLst>
              <a:ext uri="{FF2B5EF4-FFF2-40B4-BE49-F238E27FC236}">
                <a16:creationId xmlns:a16="http://schemas.microsoft.com/office/drawing/2014/main" id="{4B250844-E747-AAF8-19DB-65E6DE1F85BA}"/>
              </a:ext>
            </a:extLst>
          </p:cNvPr>
          <p:cNvSpPr/>
          <p:nvPr/>
        </p:nvSpPr>
        <p:spPr>
          <a:xfrm>
            <a:off x="4327913" y="3945480"/>
            <a:ext cx="1115707" cy="322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ko-KR" altLang="en-US" sz="1400" b="1" spc="-50" dirty="0">
                <a:latin typeface="+mn-ea"/>
                <a:cs typeface="Arial" pitchFamily="34" charset="0"/>
              </a:rPr>
              <a:t>거버넌스 운영</a:t>
            </a:r>
            <a:endParaRPr lang="en-US" altLang="ko-KR" sz="1400" b="1" spc="-50" dirty="0">
              <a:latin typeface="+mn-ea"/>
              <a:cs typeface="Arial" pitchFamily="34" charset="0"/>
            </a:endParaRP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851CFB55-C259-8501-CDBA-7188A52AB325}"/>
              </a:ext>
            </a:extLst>
          </p:cNvPr>
          <p:cNvSpPr/>
          <p:nvPr/>
        </p:nvSpPr>
        <p:spPr>
          <a:xfrm>
            <a:off x="5995813" y="2951836"/>
            <a:ext cx="2485579" cy="36004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모서리가 둥근 직사각형 16">
            <a:extLst>
              <a:ext uri="{FF2B5EF4-FFF2-40B4-BE49-F238E27FC236}">
                <a16:creationId xmlns:a16="http://schemas.microsoft.com/office/drawing/2014/main" id="{2D31A3B3-0C60-D3CA-BF20-A0A6FBF40F3E}"/>
              </a:ext>
            </a:extLst>
          </p:cNvPr>
          <p:cNvSpPr/>
          <p:nvPr/>
        </p:nvSpPr>
        <p:spPr>
          <a:xfrm>
            <a:off x="6690484" y="3008508"/>
            <a:ext cx="1115707" cy="2379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ko-KR" altLang="en-US" sz="1400" b="1" spc="-50" dirty="0" err="1">
                <a:latin typeface="+mn-ea"/>
                <a:cs typeface="Arial" pitchFamily="34" charset="0"/>
              </a:rPr>
              <a:t>원발계획</a:t>
            </a:r>
            <a:r>
              <a:rPr lang="ko-KR" altLang="en-US" sz="1400" b="1" spc="-50" dirty="0">
                <a:latin typeface="+mn-ea"/>
                <a:cs typeface="Arial" pitchFamily="34" charset="0"/>
              </a:rPr>
              <a:t> 초안 검토</a:t>
            </a:r>
            <a:endParaRPr lang="en-US" altLang="ko-KR" sz="1400" b="1" spc="-50" dirty="0">
              <a:latin typeface="+mn-ea"/>
              <a:cs typeface="Arial" pitchFamily="34" charset="0"/>
            </a:endParaRPr>
          </a:p>
        </p:txBody>
      </p:sp>
      <p:sp>
        <p:nvSpPr>
          <p:cNvPr id="111" name="Oval 8">
            <a:extLst>
              <a:ext uri="{FF2B5EF4-FFF2-40B4-BE49-F238E27FC236}">
                <a16:creationId xmlns:a16="http://schemas.microsoft.com/office/drawing/2014/main" id="{E7300064-A8E0-331A-7006-3C3955755F3D}"/>
              </a:ext>
            </a:extLst>
          </p:cNvPr>
          <p:cNvSpPr/>
          <p:nvPr/>
        </p:nvSpPr>
        <p:spPr>
          <a:xfrm>
            <a:off x="8334814" y="2828528"/>
            <a:ext cx="631606" cy="631606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112" name="그래픽 111" descr="은행">
            <a:extLst>
              <a:ext uri="{FF2B5EF4-FFF2-40B4-BE49-F238E27FC236}">
                <a16:creationId xmlns:a16="http://schemas.microsoft.com/office/drawing/2014/main" id="{8BDEAA86-A9D0-E824-B86B-DE174635C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43120" y="2831038"/>
            <a:ext cx="414993" cy="414993"/>
          </a:xfrm>
          <a:prstGeom prst="rect">
            <a:avLst/>
          </a:prstGeom>
        </p:spPr>
      </p:pic>
      <p:sp>
        <p:nvSpPr>
          <p:cNvPr id="124" name="모서리가 둥근 직사각형 16">
            <a:extLst>
              <a:ext uri="{FF2B5EF4-FFF2-40B4-BE49-F238E27FC236}">
                <a16:creationId xmlns:a16="http://schemas.microsoft.com/office/drawing/2014/main" id="{02F72B72-6DB3-B2E6-5A1C-C980DDBE1D1F}"/>
              </a:ext>
            </a:extLst>
          </p:cNvPr>
          <p:cNvSpPr/>
          <p:nvPr/>
        </p:nvSpPr>
        <p:spPr>
          <a:xfrm>
            <a:off x="8317109" y="3190105"/>
            <a:ext cx="649311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>
                <a:solidFill>
                  <a:schemeClr val="bg1"/>
                </a:solidFill>
                <a:latin typeface="+mn-ea"/>
                <a:cs typeface="Arial" pitchFamily="34" charset="0"/>
              </a:rPr>
              <a:t>농식품부</a:t>
            </a:r>
            <a:endParaRPr lang="en-US" altLang="ko-KR" sz="11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125" name="사각형: 잘린 대각선 방향 모서리 124">
            <a:extLst>
              <a:ext uri="{FF2B5EF4-FFF2-40B4-BE49-F238E27FC236}">
                <a16:creationId xmlns:a16="http://schemas.microsoft.com/office/drawing/2014/main" id="{A7816EA5-23E2-F977-3A6C-93DDE7A89CBB}"/>
              </a:ext>
            </a:extLst>
          </p:cNvPr>
          <p:cNvSpPr/>
          <p:nvPr/>
        </p:nvSpPr>
        <p:spPr>
          <a:xfrm>
            <a:off x="1400041" y="2950912"/>
            <a:ext cx="2485579" cy="360042"/>
          </a:xfrm>
          <a:prstGeom prst="snip2DiagRect">
            <a:avLst>
              <a:gd name="adj1" fmla="val 50000"/>
              <a:gd name="adj2" fmla="val 20793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모서리가 둥근 직사각형 16">
            <a:extLst>
              <a:ext uri="{FF2B5EF4-FFF2-40B4-BE49-F238E27FC236}">
                <a16:creationId xmlns:a16="http://schemas.microsoft.com/office/drawing/2014/main" id="{6F96AF22-7FDC-3432-D630-C76C5DBD8D5B}"/>
              </a:ext>
            </a:extLst>
          </p:cNvPr>
          <p:cNvSpPr/>
          <p:nvPr/>
        </p:nvSpPr>
        <p:spPr>
          <a:xfrm>
            <a:off x="2068828" y="2970323"/>
            <a:ext cx="1115707" cy="322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ko-KR" altLang="en-US" sz="1400" b="1" spc="-50" dirty="0" err="1">
                <a:latin typeface="+mn-ea"/>
                <a:cs typeface="Arial" pitchFamily="34" charset="0"/>
              </a:rPr>
              <a:t>원발계획</a:t>
            </a:r>
            <a:r>
              <a:rPr lang="ko-KR" altLang="en-US" sz="1400" b="1" spc="-50" dirty="0">
                <a:latin typeface="+mn-ea"/>
                <a:cs typeface="Arial" pitchFamily="34" charset="0"/>
              </a:rPr>
              <a:t> 초안 수립</a:t>
            </a:r>
            <a:endParaRPr lang="en-US" altLang="ko-KR" sz="1400" b="1" spc="-50" dirty="0">
              <a:latin typeface="+mn-ea"/>
              <a:cs typeface="Arial" pitchFamily="34" charset="0"/>
            </a:endParaRPr>
          </a:p>
        </p:txBody>
      </p:sp>
      <p:sp>
        <p:nvSpPr>
          <p:cNvPr id="108" name="Oval 8">
            <a:extLst>
              <a:ext uri="{FF2B5EF4-FFF2-40B4-BE49-F238E27FC236}">
                <a16:creationId xmlns:a16="http://schemas.microsoft.com/office/drawing/2014/main" id="{BAF19077-7C14-A174-FF3B-120702F0DFBC}"/>
              </a:ext>
            </a:extLst>
          </p:cNvPr>
          <p:cNvSpPr/>
          <p:nvPr/>
        </p:nvSpPr>
        <p:spPr>
          <a:xfrm>
            <a:off x="939581" y="2828931"/>
            <a:ext cx="631606" cy="631606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109" name="그래픽 108" descr="은행">
            <a:extLst>
              <a:ext uri="{FF2B5EF4-FFF2-40B4-BE49-F238E27FC236}">
                <a16:creationId xmlns:a16="http://schemas.microsoft.com/office/drawing/2014/main" id="{43D8752E-F8E7-F668-D723-F64C9DC02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87" y="2831441"/>
            <a:ext cx="414993" cy="414993"/>
          </a:xfrm>
          <a:prstGeom prst="rect">
            <a:avLst/>
          </a:prstGeom>
        </p:spPr>
      </p:pic>
      <p:sp>
        <p:nvSpPr>
          <p:cNvPr id="110" name="모서리가 둥근 직사각형 16">
            <a:extLst>
              <a:ext uri="{FF2B5EF4-FFF2-40B4-BE49-F238E27FC236}">
                <a16:creationId xmlns:a16="http://schemas.microsoft.com/office/drawing/2014/main" id="{0CD7CF08-6DD9-CD8E-411D-93DF553A2D7E}"/>
              </a:ext>
            </a:extLst>
          </p:cNvPr>
          <p:cNvSpPr/>
          <p:nvPr/>
        </p:nvSpPr>
        <p:spPr>
          <a:xfrm>
            <a:off x="913487" y="3190508"/>
            <a:ext cx="649311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>
                <a:solidFill>
                  <a:schemeClr val="bg1"/>
                </a:solidFill>
                <a:latin typeface="+mn-ea"/>
                <a:cs typeface="Arial" pitchFamily="34" charset="0"/>
              </a:rPr>
              <a:t>지자체</a:t>
            </a:r>
            <a:endParaRPr lang="en-US" altLang="ko-KR" sz="11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cxnSp>
        <p:nvCxnSpPr>
          <p:cNvPr id="127" name="연결선: 꺾임 126">
            <a:extLst>
              <a:ext uri="{FF2B5EF4-FFF2-40B4-BE49-F238E27FC236}">
                <a16:creationId xmlns:a16="http://schemas.microsoft.com/office/drawing/2014/main" id="{844E8B91-4FA4-AF2B-5805-A5C7F6E01D79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11313" y="1013529"/>
            <a:ext cx="923" cy="4595772"/>
          </a:xfrm>
          <a:prstGeom prst="bentConnector3">
            <a:avLst>
              <a:gd name="adj1" fmla="val 24867064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연결선 128">
            <a:extLst>
              <a:ext uri="{FF2B5EF4-FFF2-40B4-BE49-F238E27FC236}">
                <a16:creationId xmlns:a16="http://schemas.microsoft.com/office/drawing/2014/main" id="{3369F963-CE56-31B1-F093-7C13DE2B76DD}"/>
              </a:ext>
            </a:extLst>
          </p:cNvPr>
          <p:cNvCxnSpPr>
            <a:cxnSpLocks/>
            <a:stCxn id="125" idx="0"/>
            <a:endCxn id="106" idx="1"/>
          </p:cNvCxnSpPr>
          <p:nvPr/>
        </p:nvCxnSpPr>
        <p:spPr>
          <a:xfrm>
            <a:off x="3885620" y="3130933"/>
            <a:ext cx="2110193" cy="924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모서리가 둥근 직사각형 16">
            <a:extLst>
              <a:ext uri="{FF2B5EF4-FFF2-40B4-BE49-F238E27FC236}">
                <a16:creationId xmlns:a16="http://schemas.microsoft.com/office/drawing/2014/main" id="{36ED4031-1AA4-A77D-D6EE-83997C231DD3}"/>
              </a:ext>
            </a:extLst>
          </p:cNvPr>
          <p:cNvSpPr/>
          <p:nvPr/>
        </p:nvSpPr>
        <p:spPr>
          <a:xfrm>
            <a:off x="4384783" y="3015285"/>
            <a:ext cx="1086330" cy="224536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150" dirty="0" err="1">
                <a:latin typeface="+mn-ea"/>
                <a:cs typeface="Arial" pitchFamily="34" charset="0"/>
              </a:rPr>
              <a:t>원발계획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 </a:t>
            </a:r>
            <a:r>
              <a:rPr lang="ko-KR" altLang="en-US" sz="1000" b="1" u="sng" spc="-150" dirty="0">
                <a:highlight>
                  <a:srgbClr val="FEF3A0"/>
                </a:highlight>
                <a:latin typeface="+mn-ea"/>
                <a:cs typeface="Arial" pitchFamily="34" charset="0"/>
              </a:rPr>
              <a:t>초안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 제출</a:t>
            </a:r>
            <a:endParaRPr lang="en-US" altLang="ko-KR" sz="10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31" name="모서리가 둥근 직사각형 16">
            <a:extLst>
              <a:ext uri="{FF2B5EF4-FFF2-40B4-BE49-F238E27FC236}">
                <a16:creationId xmlns:a16="http://schemas.microsoft.com/office/drawing/2014/main" id="{55B6DF2F-19AD-9A44-8BBD-4EE35C7A5D49}"/>
              </a:ext>
            </a:extLst>
          </p:cNvPr>
          <p:cNvSpPr/>
          <p:nvPr/>
        </p:nvSpPr>
        <p:spPr>
          <a:xfrm>
            <a:off x="4393714" y="3413199"/>
            <a:ext cx="1086330" cy="224536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150" dirty="0">
                <a:latin typeface="+mn-ea"/>
                <a:cs typeface="Arial" pitchFamily="34" charset="0"/>
              </a:rPr>
              <a:t>수정사항 피드백</a:t>
            </a:r>
            <a:endParaRPr lang="en-US" altLang="ko-KR" sz="10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A9CC6923-E281-D4DB-012A-92CD883CB16D}"/>
              </a:ext>
            </a:extLst>
          </p:cNvPr>
          <p:cNvSpPr/>
          <p:nvPr/>
        </p:nvSpPr>
        <p:spPr>
          <a:xfrm>
            <a:off x="5995813" y="4783478"/>
            <a:ext cx="2485579" cy="36004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모서리가 둥근 직사각형 16">
            <a:extLst>
              <a:ext uri="{FF2B5EF4-FFF2-40B4-BE49-F238E27FC236}">
                <a16:creationId xmlns:a16="http://schemas.microsoft.com/office/drawing/2014/main" id="{7C81A41F-C798-DF54-3EEE-891DF76D79D8}"/>
              </a:ext>
            </a:extLst>
          </p:cNvPr>
          <p:cNvSpPr/>
          <p:nvPr/>
        </p:nvSpPr>
        <p:spPr>
          <a:xfrm>
            <a:off x="6690484" y="4840150"/>
            <a:ext cx="1115707" cy="2379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ko-KR" altLang="en-US" sz="1400" b="1" spc="-50" dirty="0" err="1">
                <a:latin typeface="+mn-ea"/>
                <a:cs typeface="Arial" pitchFamily="34" charset="0"/>
              </a:rPr>
              <a:t>원발계획</a:t>
            </a:r>
            <a:r>
              <a:rPr lang="ko-KR" altLang="en-US" sz="1400" b="1" spc="-50" dirty="0">
                <a:latin typeface="+mn-ea"/>
                <a:cs typeface="Arial" pitchFamily="34" charset="0"/>
              </a:rPr>
              <a:t> 최종본 확인</a:t>
            </a:r>
            <a:endParaRPr lang="en-US" altLang="ko-KR" sz="1400" b="1" spc="-50" dirty="0">
              <a:latin typeface="+mn-ea"/>
              <a:cs typeface="Arial" pitchFamily="34" charset="0"/>
            </a:endParaRPr>
          </a:p>
        </p:txBody>
      </p:sp>
      <p:sp>
        <p:nvSpPr>
          <p:cNvPr id="138" name="Oval 8">
            <a:extLst>
              <a:ext uri="{FF2B5EF4-FFF2-40B4-BE49-F238E27FC236}">
                <a16:creationId xmlns:a16="http://schemas.microsoft.com/office/drawing/2014/main" id="{0771E9BB-B284-6BBF-F0F0-E21F17A51968}"/>
              </a:ext>
            </a:extLst>
          </p:cNvPr>
          <p:cNvSpPr/>
          <p:nvPr/>
        </p:nvSpPr>
        <p:spPr>
          <a:xfrm>
            <a:off x="8334814" y="4660170"/>
            <a:ext cx="631606" cy="631606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140" name="그래픽 139" descr="은행">
            <a:extLst>
              <a:ext uri="{FF2B5EF4-FFF2-40B4-BE49-F238E27FC236}">
                <a16:creationId xmlns:a16="http://schemas.microsoft.com/office/drawing/2014/main" id="{EDA651B3-2481-C01B-DDB7-5D0998CA7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43120" y="4662680"/>
            <a:ext cx="414993" cy="414993"/>
          </a:xfrm>
          <a:prstGeom prst="rect">
            <a:avLst/>
          </a:prstGeom>
        </p:spPr>
      </p:pic>
      <p:sp>
        <p:nvSpPr>
          <p:cNvPr id="142" name="모서리가 둥근 직사각형 16">
            <a:extLst>
              <a:ext uri="{FF2B5EF4-FFF2-40B4-BE49-F238E27FC236}">
                <a16:creationId xmlns:a16="http://schemas.microsoft.com/office/drawing/2014/main" id="{511E0DB2-A8F5-5B55-15DA-4F39FDCE9405}"/>
              </a:ext>
            </a:extLst>
          </p:cNvPr>
          <p:cNvSpPr/>
          <p:nvPr/>
        </p:nvSpPr>
        <p:spPr>
          <a:xfrm>
            <a:off x="8317109" y="5021747"/>
            <a:ext cx="649311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>
                <a:solidFill>
                  <a:schemeClr val="bg1"/>
                </a:solidFill>
                <a:latin typeface="+mn-ea"/>
                <a:cs typeface="Arial" pitchFamily="34" charset="0"/>
              </a:rPr>
              <a:t>농식품부</a:t>
            </a:r>
            <a:endParaRPr lang="en-US" altLang="ko-KR" sz="11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148" name="사각형: 잘린 대각선 방향 모서리 147">
            <a:extLst>
              <a:ext uri="{FF2B5EF4-FFF2-40B4-BE49-F238E27FC236}">
                <a16:creationId xmlns:a16="http://schemas.microsoft.com/office/drawing/2014/main" id="{17B8A3F7-F7E9-26A4-BDB3-B02F1CB966B4}"/>
              </a:ext>
            </a:extLst>
          </p:cNvPr>
          <p:cNvSpPr/>
          <p:nvPr/>
        </p:nvSpPr>
        <p:spPr>
          <a:xfrm>
            <a:off x="1400041" y="4782554"/>
            <a:ext cx="2485579" cy="360042"/>
          </a:xfrm>
          <a:prstGeom prst="snip2DiagRect">
            <a:avLst>
              <a:gd name="adj1" fmla="val 50000"/>
              <a:gd name="adj2" fmla="val 20793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5" name="모서리가 둥근 직사각형 16">
            <a:extLst>
              <a:ext uri="{FF2B5EF4-FFF2-40B4-BE49-F238E27FC236}">
                <a16:creationId xmlns:a16="http://schemas.microsoft.com/office/drawing/2014/main" id="{21ECDA3F-1638-990E-B1FD-48CC9AF23951}"/>
              </a:ext>
            </a:extLst>
          </p:cNvPr>
          <p:cNvSpPr/>
          <p:nvPr/>
        </p:nvSpPr>
        <p:spPr>
          <a:xfrm>
            <a:off x="2068828" y="4801965"/>
            <a:ext cx="1115707" cy="322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ko-KR" altLang="en-US" sz="1400" b="1" spc="-50" dirty="0" err="1">
                <a:latin typeface="+mn-ea"/>
                <a:cs typeface="Arial" pitchFamily="34" charset="0"/>
              </a:rPr>
              <a:t>원발계획</a:t>
            </a:r>
            <a:r>
              <a:rPr lang="ko-KR" altLang="en-US" sz="1400" b="1" spc="-50" dirty="0">
                <a:latin typeface="+mn-ea"/>
                <a:cs typeface="Arial" pitchFamily="34" charset="0"/>
              </a:rPr>
              <a:t> 수정</a:t>
            </a:r>
            <a:r>
              <a:rPr lang="en-US" altLang="ko-KR" sz="1400" b="1" spc="-50" dirty="0">
                <a:latin typeface="+mn-ea"/>
                <a:cs typeface="Arial" pitchFamily="34" charset="0"/>
              </a:rPr>
              <a:t>/</a:t>
            </a:r>
            <a:r>
              <a:rPr lang="ko-KR" altLang="en-US" sz="1400" b="1" spc="-50" dirty="0">
                <a:latin typeface="+mn-ea"/>
                <a:cs typeface="Arial" pitchFamily="34" charset="0"/>
              </a:rPr>
              <a:t>확정</a:t>
            </a:r>
            <a:endParaRPr lang="en-US" altLang="ko-KR" sz="1400" b="1" spc="-50" dirty="0">
              <a:latin typeface="+mn-ea"/>
              <a:cs typeface="Arial" pitchFamily="34" charset="0"/>
            </a:endParaRPr>
          </a:p>
        </p:txBody>
      </p:sp>
      <p:sp>
        <p:nvSpPr>
          <p:cNvPr id="166" name="Oval 8">
            <a:extLst>
              <a:ext uri="{FF2B5EF4-FFF2-40B4-BE49-F238E27FC236}">
                <a16:creationId xmlns:a16="http://schemas.microsoft.com/office/drawing/2014/main" id="{4C56FDCC-FCE4-34A7-CD21-5A8E34F5FFA7}"/>
              </a:ext>
            </a:extLst>
          </p:cNvPr>
          <p:cNvSpPr/>
          <p:nvPr/>
        </p:nvSpPr>
        <p:spPr>
          <a:xfrm>
            <a:off x="939581" y="4660573"/>
            <a:ext cx="631606" cy="631606"/>
          </a:xfrm>
          <a:prstGeom prst="ellipse">
            <a:avLst/>
          </a:prstGeom>
          <a:solidFill>
            <a:srgbClr val="7F7F7F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167" name="그래픽 166" descr="은행">
            <a:extLst>
              <a:ext uri="{FF2B5EF4-FFF2-40B4-BE49-F238E27FC236}">
                <a16:creationId xmlns:a16="http://schemas.microsoft.com/office/drawing/2014/main" id="{0E03138D-33D9-FE3C-9D54-83A8EEA7A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87" y="4663083"/>
            <a:ext cx="414993" cy="414993"/>
          </a:xfrm>
          <a:prstGeom prst="rect">
            <a:avLst/>
          </a:prstGeom>
        </p:spPr>
      </p:pic>
      <p:sp>
        <p:nvSpPr>
          <p:cNvPr id="168" name="모서리가 둥근 직사각형 16">
            <a:extLst>
              <a:ext uri="{FF2B5EF4-FFF2-40B4-BE49-F238E27FC236}">
                <a16:creationId xmlns:a16="http://schemas.microsoft.com/office/drawing/2014/main" id="{84942C65-8B42-DEF9-2FC5-C4DC40F3B10A}"/>
              </a:ext>
            </a:extLst>
          </p:cNvPr>
          <p:cNvSpPr/>
          <p:nvPr/>
        </p:nvSpPr>
        <p:spPr>
          <a:xfrm>
            <a:off x="913487" y="5022150"/>
            <a:ext cx="649311" cy="246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100" b="1" spc="-150">
                <a:solidFill>
                  <a:schemeClr val="bg1"/>
                </a:solidFill>
                <a:latin typeface="+mn-ea"/>
                <a:cs typeface="Arial" pitchFamily="34" charset="0"/>
              </a:rPr>
              <a:t>지자체</a:t>
            </a:r>
            <a:endParaRPr lang="en-US" altLang="ko-KR" sz="1100" b="1" spc="-15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cxnSp>
        <p:nvCxnSpPr>
          <p:cNvPr id="169" name="직선 연결선 168">
            <a:extLst>
              <a:ext uri="{FF2B5EF4-FFF2-40B4-BE49-F238E27FC236}">
                <a16:creationId xmlns:a16="http://schemas.microsoft.com/office/drawing/2014/main" id="{ED2E13C1-34C6-ECB0-C4F0-A1DC2330AC22}"/>
              </a:ext>
            </a:extLst>
          </p:cNvPr>
          <p:cNvCxnSpPr>
            <a:cxnSpLocks/>
            <a:stCxn id="148" idx="0"/>
            <a:endCxn id="134" idx="1"/>
          </p:cNvCxnSpPr>
          <p:nvPr/>
        </p:nvCxnSpPr>
        <p:spPr>
          <a:xfrm>
            <a:off x="3885620" y="4962575"/>
            <a:ext cx="2110193" cy="92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모서리가 둥근 직사각형 16">
            <a:extLst>
              <a:ext uri="{FF2B5EF4-FFF2-40B4-BE49-F238E27FC236}">
                <a16:creationId xmlns:a16="http://schemas.microsoft.com/office/drawing/2014/main" id="{15AB887B-677D-3F36-8506-DB0B09FD623E}"/>
              </a:ext>
            </a:extLst>
          </p:cNvPr>
          <p:cNvSpPr/>
          <p:nvPr/>
        </p:nvSpPr>
        <p:spPr>
          <a:xfrm>
            <a:off x="4384783" y="4846927"/>
            <a:ext cx="1086330" cy="224536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spc="-150" dirty="0" err="1">
                <a:latin typeface="+mn-ea"/>
                <a:cs typeface="Arial" pitchFamily="34" charset="0"/>
              </a:rPr>
              <a:t>원발계획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 </a:t>
            </a:r>
            <a:r>
              <a:rPr lang="ko-KR" altLang="en-US" sz="1000" b="1" u="sng" spc="-150" dirty="0">
                <a:highlight>
                  <a:srgbClr val="FEF3A0"/>
                </a:highlight>
                <a:latin typeface="+mn-ea"/>
                <a:cs typeface="Arial" pitchFamily="34" charset="0"/>
              </a:rPr>
              <a:t>최종본</a:t>
            </a:r>
            <a:r>
              <a:rPr lang="ko-KR" altLang="en-US" sz="1000" b="1" spc="-150" dirty="0">
                <a:latin typeface="+mn-ea"/>
                <a:cs typeface="Arial" pitchFamily="34" charset="0"/>
              </a:rPr>
              <a:t> 제출</a:t>
            </a:r>
            <a:endParaRPr lang="en-US" altLang="ko-KR" sz="1000" b="1" spc="-150" dirty="0">
              <a:highlight>
                <a:srgbClr val="FFFF00"/>
              </a:highlight>
              <a:latin typeface="+mn-ea"/>
              <a:cs typeface="Arial" pitchFamily="34" charset="0"/>
            </a:endParaRPr>
          </a:p>
        </p:txBody>
      </p:sp>
      <p:sp>
        <p:nvSpPr>
          <p:cNvPr id="171" name="사각형: 잘린 대각선 방향 모서리 170">
            <a:extLst>
              <a:ext uri="{FF2B5EF4-FFF2-40B4-BE49-F238E27FC236}">
                <a16:creationId xmlns:a16="http://schemas.microsoft.com/office/drawing/2014/main" id="{03EAFDDD-37F8-EFBA-9578-7896712829E6}"/>
              </a:ext>
            </a:extLst>
          </p:cNvPr>
          <p:cNvSpPr/>
          <p:nvPr/>
        </p:nvSpPr>
        <p:spPr>
          <a:xfrm>
            <a:off x="3869146" y="5639526"/>
            <a:ext cx="2050021" cy="357354"/>
          </a:xfrm>
          <a:prstGeom prst="snip2Diag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2" name="모서리가 둥근 직사각형 16">
            <a:extLst>
              <a:ext uri="{FF2B5EF4-FFF2-40B4-BE49-F238E27FC236}">
                <a16:creationId xmlns:a16="http://schemas.microsoft.com/office/drawing/2014/main" id="{8471DC5E-6E91-4AD4-85A8-C76D6689C75A}"/>
              </a:ext>
            </a:extLst>
          </p:cNvPr>
          <p:cNvSpPr/>
          <p:nvPr/>
        </p:nvSpPr>
        <p:spPr>
          <a:xfrm>
            <a:off x="4327913" y="5657931"/>
            <a:ext cx="1115707" cy="322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700"/>
              </a:lnSpc>
              <a:defRPr/>
            </a:pPr>
            <a:r>
              <a:rPr lang="ko-KR" altLang="en-US" sz="1400" b="1" spc="-50" dirty="0">
                <a:latin typeface="+mn-ea"/>
                <a:cs typeface="Arial" pitchFamily="34" charset="0"/>
              </a:rPr>
              <a:t>거버넌스 운영</a:t>
            </a:r>
            <a:endParaRPr lang="en-US" altLang="ko-KR" sz="1400" b="1" spc="-50" dirty="0">
              <a:latin typeface="+mn-ea"/>
              <a:cs typeface="Arial" pitchFamily="34" charset="0"/>
            </a:endParaRPr>
          </a:p>
        </p:txBody>
      </p:sp>
      <p:cxnSp>
        <p:nvCxnSpPr>
          <p:cNvPr id="173" name="연결선: 꺾임 172">
            <a:extLst>
              <a:ext uri="{FF2B5EF4-FFF2-40B4-BE49-F238E27FC236}">
                <a16:creationId xmlns:a16="http://schemas.microsoft.com/office/drawing/2014/main" id="{7D2ED458-F88D-4DFF-43CD-02C031146E05}"/>
              </a:ext>
            </a:extLst>
          </p:cNvPr>
          <p:cNvCxnSpPr>
            <a:cxnSpLocks/>
            <a:stCxn id="102" idx="2"/>
          </p:cNvCxnSpPr>
          <p:nvPr/>
        </p:nvCxnSpPr>
        <p:spPr>
          <a:xfrm rot="10800000">
            <a:off x="2381804" y="3310954"/>
            <a:ext cx="1487343" cy="794799"/>
          </a:xfrm>
          <a:prstGeom prst="bentConnector2">
            <a:avLst/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연결선: 꺾임 174">
            <a:extLst>
              <a:ext uri="{FF2B5EF4-FFF2-40B4-BE49-F238E27FC236}">
                <a16:creationId xmlns:a16="http://schemas.microsoft.com/office/drawing/2014/main" id="{EC78C007-2093-616E-4E20-4606503C63AA}"/>
              </a:ext>
            </a:extLst>
          </p:cNvPr>
          <p:cNvCxnSpPr>
            <a:cxnSpLocks/>
            <a:stCxn id="148" idx="3"/>
            <a:endCxn id="102" idx="1"/>
          </p:cNvCxnSpPr>
          <p:nvPr/>
        </p:nvCxnSpPr>
        <p:spPr>
          <a:xfrm rot="5400000" flipH="1" flipV="1">
            <a:off x="3519432" y="3407829"/>
            <a:ext cx="498125" cy="22513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연결선: 꺾임 175">
            <a:extLst>
              <a:ext uri="{FF2B5EF4-FFF2-40B4-BE49-F238E27FC236}">
                <a16:creationId xmlns:a16="http://schemas.microsoft.com/office/drawing/2014/main" id="{50B01B60-D64F-C524-5502-6DBC49C503D4}"/>
              </a:ext>
            </a:extLst>
          </p:cNvPr>
          <p:cNvCxnSpPr>
            <a:cxnSpLocks/>
            <a:stCxn id="171" idx="2"/>
            <a:endCxn id="148" idx="1"/>
          </p:cNvCxnSpPr>
          <p:nvPr/>
        </p:nvCxnSpPr>
        <p:spPr>
          <a:xfrm rot="10800000">
            <a:off x="2642832" y="5142597"/>
            <a:ext cx="1226315" cy="675607"/>
          </a:xfrm>
          <a:prstGeom prst="bentConnector2">
            <a:avLst/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연결선: 꺾임 176">
            <a:extLst>
              <a:ext uri="{FF2B5EF4-FFF2-40B4-BE49-F238E27FC236}">
                <a16:creationId xmlns:a16="http://schemas.microsoft.com/office/drawing/2014/main" id="{06C252E9-EA91-10BF-C7AE-10F18A93E39D}"/>
              </a:ext>
            </a:extLst>
          </p:cNvPr>
          <p:cNvCxnSpPr>
            <a:cxnSpLocks/>
            <a:stCxn id="148" idx="1"/>
            <a:endCxn id="171" idx="3"/>
          </p:cNvCxnSpPr>
          <p:nvPr/>
        </p:nvCxnSpPr>
        <p:spPr>
          <a:xfrm rot="16200000" flipH="1">
            <a:off x="3520029" y="4265398"/>
            <a:ext cx="496930" cy="22513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모서리가 둥근 직사각형 27">
            <a:extLst>
              <a:ext uri="{FF2B5EF4-FFF2-40B4-BE49-F238E27FC236}">
                <a16:creationId xmlns:a16="http://schemas.microsoft.com/office/drawing/2014/main" id="{5B6AAA23-E2BD-96A1-DB4B-3BC38AFB116E}"/>
              </a:ext>
            </a:extLst>
          </p:cNvPr>
          <p:cNvSpPr/>
          <p:nvPr/>
        </p:nvSpPr>
        <p:spPr>
          <a:xfrm>
            <a:off x="2343409" y="5480401"/>
            <a:ext cx="1157882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실적점검</a:t>
            </a:r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bg1"/>
                </a:solidFill>
              </a:rPr>
              <a:t>매년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79" name="모서리가 둥근 직사각형 27">
            <a:extLst>
              <a:ext uri="{FF2B5EF4-FFF2-40B4-BE49-F238E27FC236}">
                <a16:creationId xmlns:a16="http://schemas.microsoft.com/office/drawing/2014/main" id="{9FFDB131-CFDE-C2F1-8A6D-99AADD435ABE}"/>
              </a:ext>
            </a:extLst>
          </p:cNvPr>
          <p:cNvSpPr/>
          <p:nvPr/>
        </p:nvSpPr>
        <p:spPr>
          <a:xfrm>
            <a:off x="2343409" y="5771416"/>
            <a:ext cx="1157882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종합평가</a:t>
            </a:r>
            <a:r>
              <a:rPr lang="en-US" altLang="ko-KR" sz="1000" b="1" dirty="0">
                <a:solidFill>
                  <a:schemeClr val="bg1"/>
                </a:solidFill>
              </a:rPr>
              <a:t>(3</a:t>
            </a:r>
            <a:r>
              <a:rPr lang="ko-KR" altLang="en-US" sz="1000" b="1" dirty="0" err="1">
                <a:solidFill>
                  <a:schemeClr val="bg1"/>
                </a:solidFill>
              </a:rPr>
              <a:t>년차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cxnSp>
        <p:nvCxnSpPr>
          <p:cNvPr id="186" name="연결선: 꺾임 185">
            <a:extLst>
              <a:ext uri="{FF2B5EF4-FFF2-40B4-BE49-F238E27FC236}">
                <a16:creationId xmlns:a16="http://schemas.microsoft.com/office/drawing/2014/main" id="{4A96034C-13C2-F951-442B-A2DB5A6646B9}"/>
              </a:ext>
            </a:extLst>
          </p:cNvPr>
          <p:cNvCxnSpPr>
            <a:cxnSpLocks/>
            <a:stCxn id="126" idx="0"/>
            <a:endCxn id="98" idx="1"/>
          </p:cNvCxnSpPr>
          <p:nvPr/>
        </p:nvCxnSpPr>
        <p:spPr>
          <a:xfrm rot="5400000" flipH="1" flipV="1">
            <a:off x="3448734" y="1524901"/>
            <a:ext cx="623370" cy="226747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모서리가 둥근 직사각형 16">
            <a:extLst>
              <a:ext uri="{FF2B5EF4-FFF2-40B4-BE49-F238E27FC236}">
                <a16:creationId xmlns:a16="http://schemas.microsoft.com/office/drawing/2014/main" id="{33371A19-5F16-2EF1-413A-840AA1636AAE}"/>
              </a:ext>
            </a:extLst>
          </p:cNvPr>
          <p:cNvSpPr/>
          <p:nvPr/>
        </p:nvSpPr>
        <p:spPr>
          <a:xfrm>
            <a:off x="6109647" y="4093663"/>
            <a:ext cx="1401613" cy="462133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dirty="0">
                <a:latin typeface="+mn-ea"/>
                <a:cs typeface="Arial" pitchFamily="34" charset="0"/>
              </a:rPr>
              <a:t>농식품부 검토의견</a:t>
            </a:r>
            <a:endParaRPr lang="en-US" altLang="ko-KR" sz="1000" b="1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dirty="0">
                <a:latin typeface="+mn-ea"/>
                <a:cs typeface="Arial" pitchFamily="34" charset="0"/>
              </a:rPr>
              <a:t>주요 수정필요 항목</a:t>
            </a:r>
            <a:endParaRPr lang="en-US" altLang="ko-KR" sz="1000" b="1" dirty="0">
              <a:latin typeface="+mn-ea"/>
              <a:cs typeface="Arial" pitchFamily="34" charset="0"/>
            </a:endParaRPr>
          </a:p>
        </p:txBody>
      </p:sp>
      <p:sp>
        <p:nvSpPr>
          <p:cNvPr id="188" name="모서리가 둥근 직사각형 16">
            <a:extLst>
              <a:ext uri="{FF2B5EF4-FFF2-40B4-BE49-F238E27FC236}">
                <a16:creationId xmlns:a16="http://schemas.microsoft.com/office/drawing/2014/main" id="{7D5DE748-637A-F4DC-BC3A-54B4BE2B1B53}"/>
              </a:ext>
            </a:extLst>
          </p:cNvPr>
          <p:cNvSpPr/>
          <p:nvPr/>
        </p:nvSpPr>
        <p:spPr>
          <a:xfrm>
            <a:off x="6218475" y="3927075"/>
            <a:ext cx="1183956" cy="19514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/>
            <a:r>
              <a:rPr lang="en-US" altLang="ko-KR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[ </a:t>
            </a:r>
            <a:r>
              <a:rPr lang="ko-KR" altLang="en-US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피드백 사항 공유 </a:t>
            </a:r>
            <a:r>
              <a:rPr lang="en-US" altLang="ko-KR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] </a:t>
            </a:r>
          </a:p>
        </p:txBody>
      </p:sp>
      <p:sp>
        <p:nvSpPr>
          <p:cNvPr id="189" name="모서리가 둥근 직사각형 16">
            <a:extLst>
              <a:ext uri="{FF2B5EF4-FFF2-40B4-BE49-F238E27FC236}">
                <a16:creationId xmlns:a16="http://schemas.microsoft.com/office/drawing/2014/main" id="{4ADF8386-6836-470E-54A5-6E4AF8DBA772}"/>
              </a:ext>
            </a:extLst>
          </p:cNvPr>
          <p:cNvSpPr/>
          <p:nvPr/>
        </p:nvSpPr>
        <p:spPr>
          <a:xfrm>
            <a:off x="7833415" y="4111323"/>
            <a:ext cx="1401613" cy="43293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dirty="0">
                <a:latin typeface="+mn-ea"/>
                <a:cs typeface="Arial" pitchFamily="34" charset="0"/>
              </a:rPr>
              <a:t>영역별 변경</a:t>
            </a:r>
            <a:r>
              <a:rPr lang="en-US" altLang="ko-KR" sz="1000" b="1" dirty="0">
                <a:latin typeface="+mn-ea"/>
                <a:cs typeface="Arial" pitchFamily="34" charset="0"/>
              </a:rPr>
              <a:t>(</a:t>
            </a:r>
            <a:r>
              <a:rPr lang="ko-KR" altLang="en-US" sz="1000" b="1" dirty="0">
                <a:latin typeface="+mn-ea"/>
                <a:cs typeface="Arial" pitchFamily="34" charset="0"/>
              </a:rPr>
              <a:t>보완</a:t>
            </a:r>
            <a:r>
              <a:rPr lang="en-US" altLang="ko-KR" sz="1000" b="1" dirty="0">
                <a:latin typeface="+mn-ea"/>
                <a:cs typeface="Arial" pitchFamily="34" charset="0"/>
              </a:rPr>
              <a:t>)</a:t>
            </a:r>
            <a:r>
              <a:rPr lang="ko-KR" altLang="en-US" sz="1000" b="1" dirty="0">
                <a:latin typeface="+mn-ea"/>
                <a:cs typeface="Arial" pitchFamily="34" charset="0"/>
              </a:rPr>
              <a:t>계획 협의</a:t>
            </a:r>
            <a:endParaRPr lang="en-US" altLang="ko-KR" sz="1000" b="1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dirty="0">
                <a:latin typeface="+mn-ea"/>
                <a:cs typeface="Arial" pitchFamily="34" charset="0"/>
              </a:rPr>
              <a:t>관계자 의견 수렴</a:t>
            </a:r>
            <a:endParaRPr lang="en-US" altLang="ko-KR" sz="1000" b="1" dirty="0">
              <a:latin typeface="+mn-ea"/>
              <a:cs typeface="Arial" pitchFamily="34" charset="0"/>
            </a:endParaRPr>
          </a:p>
        </p:txBody>
      </p:sp>
      <p:sp>
        <p:nvSpPr>
          <p:cNvPr id="190" name="모서리가 둥근 직사각형 16">
            <a:extLst>
              <a:ext uri="{FF2B5EF4-FFF2-40B4-BE49-F238E27FC236}">
                <a16:creationId xmlns:a16="http://schemas.microsoft.com/office/drawing/2014/main" id="{9655986B-A5FA-8A03-6F8E-EDC1DA0F4074}"/>
              </a:ext>
            </a:extLst>
          </p:cNvPr>
          <p:cNvSpPr/>
          <p:nvPr/>
        </p:nvSpPr>
        <p:spPr>
          <a:xfrm>
            <a:off x="7942243" y="3936346"/>
            <a:ext cx="1183956" cy="19514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/>
            <a:r>
              <a:rPr lang="en-US" altLang="ko-KR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[ </a:t>
            </a:r>
            <a:r>
              <a:rPr lang="ko-KR" altLang="en-US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변경계획 논의</a:t>
            </a:r>
            <a:r>
              <a:rPr lang="en-US" altLang="ko-KR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/</a:t>
            </a:r>
            <a:r>
              <a:rPr lang="ko-KR" altLang="en-US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검토 </a:t>
            </a:r>
            <a:r>
              <a:rPr lang="en-US" altLang="ko-KR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] </a:t>
            </a:r>
          </a:p>
        </p:txBody>
      </p:sp>
      <p:sp>
        <p:nvSpPr>
          <p:cNvPr id="191" name="평행 사변형 190">
            <a:extLst>
              <a:ext uri="{FF2B5EF4-FFF2-40B4-BE49-F238E27FC236}">
                <a16:creationId xmlns:a16="http://schemas.microsoft.com/office/drawing/2014/main" id="{A5A78B64-5A8B-79E5-3CAF-CD2C313C4488}"/>
              </a:ext>
            </a:extLst>
          </p:cNvPr>
          <p:cNvSpPr/>
          <p:nvPr/>
        </p:nvSpPr>
        <p:spPr>
          <a:xfrm>
            <a:off x="1609432" y="3765062"/>
            <a:ext cx="1937689" cy="648969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2" name="모서리가 둥근 직사각형 16">
            <a:extLst>
              <a:ext uri="{FF2B5EF4-FFF2-40B4-BE49-F238E27FC236}">
                <a16:creationId xmlns:a16="http://schemas.microsoft.com/office/drawing/2014/main" id="{12183A44-6DEE-0C28-2896-8E42319E80DA}"/>
              </a:ext>
            </a:extLst>
          </p:cNvPr>
          <p:cNvSpPr/>
          <p:nvPr/>
        </p:nvSpPr>
        <p:spPr>
          <a:xfrm>
            <a:off x="1843738" y="3940416"/>
            <a:ext cx="1468663" cy="3827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lnSpc>
                <a:spcPts val="1500"/>
              </a:lnSpc>
              <a:defRPr/>
            </a:pPr>
            <a:r>
              <a:rPr lang="ko-KR" altLang="en-US" sz="1050" b="1" spc="-50" dirty="0">
                <a:latin typeface="+mn-ea"/>
                <a:cs typeface="Arial" pitchFamily="34" charset="0"/>
              </a:rPr>
              <a:t>계획변경</a:t>
            </a:r>
            <a:r>
              <a:rPr lang="en-US" altLang="ko-KR" sz="1050" b="1" spc="-50" dirty="0">
                <a:latin typeface="+mn-ea"/>
                <a:cs typeface="Arial" pitchFamily="34" charset="0"/>
              </a:rPr>
              <a:t>(</a:t>
            </a:r>
            <a:r>
              <a:rPr lang="ko-KR" altLang="en-US" sz="1050" b="1" spc="-50" dirty="0">
                <a:latin typeface="+mn-ea"/>
                <a:cs typeface="Arial" pitchFamily="34" charset="0"/>
              </a:rPr>
              <a:t>보완</a:t>
            </a:r>
            <a:r>
              <a:rPr lang="en-US" altLang="ko-KR" sz="1050" b="1" spc="-50" dirty="0">
                <a:latin typeface="+mn-ea"/>
                <a:cs typeface="Arial" pitchFamily="34" charset="0"/>
              </a:rPr>
              <a:t>) </a:t>
            </a:r>
            <a:r>
              <a:rPr lang="ko-KR" altLang="en-US" sz="1050" b="1" spc="-50" dirty="0">
                <a:latin typeface="+mn-ea"/>
                <a:cs typeface="Arial" pitchFamily="34" charset="0"/>
              </a:rPr>
              <a:t>방향 검토</a:t>
            </a:r>
            <a:endParaRPr lang="en-US" altLang="ko-KR" sz="1050" b="1" spc="-50" dirty="0">
              <a:latin typeface="+mn-ea"/>
              <a:cs typeface="Arial" pitchFamily="34" charset="0"/>
            </a:endParaRPr>
          </a:p>
          <a:p>
            <a:pPr algn="ctr" eaLnBrk="0" hangingPunct="0">
              <a:lnSpc>
                <a:spcPts val="1500"/>
              </a:lnSpc>
              <a:defRPr/>
            </a:pPr>
            <a:r>
              <a:rPr lang="ko-KR" altLang="en-US" sz="1050" b="1" spc="-50" dirty="0">
                <a:latin typeface="+mn-ea"/>
                <a:cs typeface="Arial" pitchFamily="34" charset="0"/>
              </a:rPr>
              <a:t>변경</a:t>
            </a:r>
            <a:r>
              <a:rPr lang="en-US" altLang="ko-KR" sz="1050" b="1" spc="-50" dirty="0">
                <a:latin typeface="+mn-ea"/>
                <a:cs typeface="Arial" pitchFamily="34" charset="0"/>
              </a:rPr>
              <a:t>(</a:t>
            </a:r>
            <a:r>
              <a:rPr lang="ko-KR" altLang="en-US" sz="1050" b="1" spc="-50" dirty="0">
                <a:latin typeface="+mn-ea"/>
                <a:cs typeface="Arial" pitchFamily="34" charset="0"/>
              </a:rPr>
              <a:t>보완</a:t>
            </a:r>
            <a:r>
              <a:rPr lang="en-US" altLang="ko-KR" sz="1050" b="1" spc="-50" dirty="0">
                <a:latin typeface="+mn-ea"/>
                <a:cs typeface="Arial" pitchFamily="34" charset="0"/>
              </a:rPr>
              <a:t>)</a:t>
            </a:r>
            <a:r>
              <a:rPr lang="ko-KR" altLang="en-US" sz="1050" b="1" spc="-50" dirty="0">
                <a:latin typeface="+mn-ea"/>
                <a:cs typeface="Arial" pitchFamily="34" charset="0"/>
              </a:rPr>
              <a:t>계획 수립</a:t>
            </a:r>
            <a:endParaRPr lang="en-US" altLang="ko-KR" sz="1050" b="1" spc="-50" dirty="0">
              <a:latin typeface="+mn-ea"/>
              <a:cs typeface="Arial" pitchFamily="34" charset="0"/>
            </a:endParaRPr>
          </a:p>
        </p:txBody>
      </p:sp>
      <p:sp>
        <p:nvSpPr>
          <p:cNvPr id="193" name="모서리가 둥근 직사각형 27">
            <a:extLst>
              <a:ext uri="{FF2B5EF4-FFF2-40B4-BE49-F238E27FC236}">
                <a16:creationId xmlns:a16="http://schemas.microsoft.com/office/drawing/2014/main" id="{8F76AE3B-9009-34AB-4506-99CAB8ECDDB8}"/>
              </a:ext>
            </a:extLst>
          </p:cNvPr>
          <p:cNvSpPr/>
          <p:nvPr/>
        </p:nvSpPr>
        <p:spPr>
          <a:xfrm>
            <a:off x="1659835" y="3628543"/>
            <a:ext cx="1157882" cy="24987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bg1"/>
                </a:solidFill>
              </a:rPr>
              <a:t>공동</a:t>
            </a:r>
            <a:r>
              <a:rPr lang="en-US" altLang="ko-KR" sz="1000" b="1" dirty="0">
                <a:solidFill>
                  <a:schemeClr val="bg1"/>
                </a:solidFill>
              </a:rPr>
              <a:t>) TF</a:t>
            </a:r>
            <a:r>
              <a:rPr lang="ko-KR" altLang="en-US" sz="1000" b="1" dirty="0">
                <a:solidFill>
                  <a:schemeClr val="bg1"/>
                </a:solidFill>
              </a:rPr>
              <a:t>운영</a:t>
            </a:r>
          </a:p>
        </p:txBody>
      </p:sp>
      <p:sp>
        <p:nvSpPr>
          <p:cNvPr id="194" name="더하기 기호 193">
            <a:extLst>
              <a:ext uri="{FF2B5EF4-FFF2-40B4-BE49-F238E27FC236}">
                <a16:creationId xmlns:a16="http://schemas.microsoft.com/office/drawing/2014/main" id="{19F19EB3-44B4-72AB-EC75-0F9477C4429D}"/>
              </a:ext>
            </a:extLst>
          </p:cNvPr>
          <p:cNvSpPr/>
          <p:nvPr/>
        </p:nvSpPr>
        <p:spPr>
          <a:xfrm>
            <a:off x="7447751" y="4208872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7" name="모서리가 둥근 직사각형 16">
            <a:extLst>
              <a:ext uri="{FF2B5EF4-FFF2-40B4-BE49-F238E27FC236}">
                <a16:creationId xmlns:a16="http://schemas.microsoft.com/office/drawing/2014/main" id="{FECF0146-ECE2-C166-17F8-CEFFDC277E11}"/>
              </a:ext>
            </a:extLst>
          </p:cNvPr>
          <p:cNvSpPr/>
          <p:nvPr/>
        </p:nvSpPr>
        <p:spPr>
          <a:xfrm>
            <a:off x="446358" y="2025844"/>
            <a:ext cx="1401613" cy="462133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dirty="0">
                <a:latin typeface="+mn-ea"/>
                <a:cs typeface="Arial" pitchFamily="34" charset="0"/>
              </a:rPr>
              <a:t>전략품목 생산조직 육성</a:t>
            </a:r>
            <a:endParaRPr lang="en-US" altLang="ko-KR" sz="1000" b="1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dirty="0">
                <a:latin typeface="+mn-ea"/>
                <a:cs typeface="Arial" pitchFamily="34" charset="0"/>
              </a:rPr>
              <a:t>생산유통혁신조직 관리</a:t>
            </a:r>
            <a:endParaRPr lang="en-US" altLang="ko-KR" sz="1000" b="1" dirty="0">
              <a:latin typeface="+mn-ea"/>
              <a:cs typeface="Arial" pitchFamily="34" charset="0"/>
            </a:endParaRPr>
          </a:p>
        </p:txBody>
      </p:sp>
      <p:sp>
        <p:nvSpPr>
          <p:cNvPr id="198" name="모서리가 둥근 직사각형 16">
            <a:extLst>
              <a:ext uri="{FF2B5EF4-FFF2-40B4-BE49-F238E27FC236}">
                <a16:creationId xmlns:a16="http://schemas.microsoft.com/office/drawing/2014/main" id="{B54D88DB-8397-4AA4-0812-87CFAB16E543}"/>
              </a:ext>
            </a:extLst>
          </p:cNvPr>
          <p:cNvSpPr/>
          <p:nvPr/>
        </p:nvSpPr>
        <p:spPr>
          <a:xfrm>
            <a:off x="555186" y="1859256"/>
            <a:ext cx="1183956" cy="19514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/>
            <a:r>
              <a:rPr lang="en-US" altLang="ko-KR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[ </a:t>
            </a:r>
            <a:r>
              <a:rPr lang="ko-KR" altLang="en-US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계획 초안 논의 </a:t>
            </a:r>
            <a:r>
              <a:rPr lang="en-US" altLang="ko-KR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] </a:t>
            </a:r>
          </a:p>
        </p:txBody>
      </p:sp>
      <p:sp>
        <p:nvSpPr>
          <p:cNvPr id="199" name="모서리가 둥근 직사각형 16">
            <a:extLst>
              <a:ext uri="{FF2B5EF4-FFF2-40B4-BE49-F238E27FC236}">
                <a16:creationId xmlns:a16="http://schemas.microsoft.com/office/drawing/2014/main" id="{DD56EA69-1025-55DD-DC21-CE0C9706BD8B}"/>
              </a:ext>
            </a:extLst>
          </p:cNvPr>
          <p:cNvSpPr/>
          <p:nvPr/>
        </p:nvSpPr>
        <p:spPr>
          <a:xfrm>
            <a:off x="2201179" y="2043504"/>
            <a:ext cx="1401613" cy="43293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>
              <a:defRPr/>
            </a:pPr>
            <a:r>
              <a:rPr lang="ko-KR" altLang="en-US" sz="1000" b="1" dirty="0">
                <a:latin typeface="+mn-ea"/>
                <a:cs typeface="Arial" pitchFamily="34" charset="0"/>
              </a:rPr>
              <a:t>거버넌스 운영체계 정립</a:t>
            </a:r>
            <a:endParaRPr lang="en-US" altLang="ko-KR" sz="1000" b="1" dirty="0">
              <a:latin typeface="+mn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ko-KR" altLang="en-US" sz="1000" b="1" dirty="0">
                <a:latin typeface="+mn-ea"/>
                <a:cs typeface="Arial" pitchFamily="34" charset="0"/>
              </a:rPr>
              <a:t>평가</a:t>
            </a:r>
            <a:r>
              <a:rPr lang="en-US" altLang="ko-KR" sz="1000" b="1" dirty="0">
                <a:latin typeface="+mn-ea"/>
                <a:cs typeface="Arial" pitchFamily="34" charset="0"/>
              </a:rPr>
              <a:t>/</a:t>
            </a:r>
            <a:r>
              <a:rPr lang="ko-KR" altLang="en-US" sz="1000" b="1" dirty="0">
                <a:latin typeface="+mn-ea"/>
                <a:cs typeface="Arial" pitchFamily="34" charset="0"/>
              </a:rPr>
              <a:t>점검 시스템 구축</a:t>
            </a:r>
            <a:endParaRPr lang="en-US" altLang="ko-KR" sz="1000" b="1" dirty="0">
              <a:latin typeface="+mn-ea"/>
              <a:cs typeface="Arial" pitchFamily="34" charset="0"/>
            </a:endParaRPr>
          </a:p>
        </p:txBody>
      </p:sp>
      <p:sp>
        <p:nvSpPr>
          <p:cNvPr id="200" name="모서리가 둥근 직사각형 16">
            <a:extLst>
              <a:ext uri="{FF2B5EF4-FFF2-40B4-BE49-F238E27FC236}">
                <a16:creationId xmlns:a16="http://schemas.microsoft.com/office/drawing/2014/main" id="{6A732F80-ED2A-72AB-871E-6E7DFC3B36EC}"/>
              </a:ext>
            </a:extLst>
          </p:cNvPr>
          <p:cNvSpPr/>
          <p:nvPr/>
        </p:nvSpPr>
        <p:spPr>
          <a:xfrm>
            <a:off x="2310007" y="1868527"/>
            <a:ext cx="1183956" cy="19514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noAutofit/>
            <a:scene3d>
              <a:camera prst="orthographicFront"/>
              <a:lightRig rig="threePt" dir="t"/>
            </a:scene3d>
            <a:sp3d contourW="44450">
              <a:contourClr>
                <a:schemeClr val="bg1"/>
              </a:contourClr>
            </a:sp3d>
          </a:bodyPr>
          <a:lstStyle/>
          <a:p>
            <a:pPr algn="ctr" eaLnBrk="0" hangingPunct="0"/>
            <a:r>
              <a:rPr lang="en-US" altLang="ko-KR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[ </a:t>
            </a:r>
            <a:r>
              <a:rPr lang="ko-KR" altLang="en-US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점검</a:t>
            </a:r>
            <a:r>
              <a:rPr lang="en-US" altLang="ko-KR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/</a:t>
            </a:r>
            <a:r>
              <a:rPr lang="ko-KR" altLang="en-US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평가계획 논의 </a:t>
            </a:r>
            <a:r>
              <a:rPr lang="en-US" altLang="ko-KR" sz="1100" b="1" dirty="0">
                <a:solidFill>
                  <a:srgbClr val="00B050"/>
                </a:solidFill>
                <a:latin typeface="+mj-ea"/>
                <a:ea typeface="+mj-ea"/>
                <a:cs typeface="Arial" pitchFamily="34" charset="0"/>
              </a:rPr>
              <a:t>] </a:t>
            </a:r>
          </a:p>
        </p:txBody>
      </p:sp>
      <p:sp>
        <p:nvSpPr>
          <p:cNvPr id="201" name="더하기 기호 200">
            <a:extLst>
              <a:ext uri="{FF2B5EF4-FFF2-40B4-BE49-F238E27FC236}">
                <a16:creationId xmlns:a16="http://schemas.microsoft.com/office/drawing/2014/main" id="{ABC15D5F-608B-7236-700C-84926FEBD224}"/>
              </a:ext>
            </a:extLst>
          </p:cNvPr>
          <p:cNvSpPr/>
          <p:nvPr/>
        </p:nvSpPr>
        <p:spPr>
          <a:xfrm>
            <a:off x="1878838" y="2141053"/>
            <a:ext cx="249072" cy="216000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33682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733FFF-1F90-58F3-74B2-4F1297FAFDA0}"/>
              </a:ext>
            </a:extLst>
          </p:cNvPr>
          <p:cNvSpPr txBox="1"/>
          <p:nvPr/>
        </p:nvSpPr>
        <p:spPr>
          <a:xfrm>
            <a:off x="416496" y="1484784"/>
            <a:ext cx="9361040" cy="5140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5920" marR="0" indent="-375920" algn="just" fontAlgn="base" latinLnBrk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</a:pP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o 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지자체별 계획수립 및 평가를 위한 거버넌스 구축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(4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월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)</a:t>
            </a:r>
            <a:endParaRPr lang="ko-KR" altLang="en-US" sz="17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75920" marR="0" indent="-375920" algn="just" fontAlgn="base" latinLnBrk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</a:pP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o 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지자체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(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시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․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도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시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․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군 담당자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), 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산지유통조직 담당자 교육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(4~5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월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)</a:t>
            </a:r>
            <a:endParaRPr lang="ko-KR" altLang="en-US" sz="17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75920" marR="0" indent="-375920" algn="just" fontAlgn="base" latinLnBrk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</a:pP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700" kern="0" spc="-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산지유통 정책방향</a:t>
            </a:r>
            <a:r>
              <a:rPr lang="en-US" altLang="ko-KR" sz="1700" kern="0" spc="-4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‘</a:t>
            </a:r>
            <a:r>
              <a:rPr lang="ko-KR" altLang="en-US" sz="1700" kern="0" spc="-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원예산업발전계획</a:t>
            </a:r>
            <a:r>
              <a:rPr lang="ko-KR" altLang="en-US" sz="1700" kern="0" spc="-4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’ </a:t>
            </a:r>
            <a:r>
              <a:rPr lang="ko-KR" altLang="en-US" sz="1700" kern="0" spc="-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수립 지침</a:t>
            </a:r>
            <a:r>
              <a:rPr lang="en-US" altLang="ko-KR" sz="1700" kern="0" spc="-4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700" kern="0" spc="-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수립 방법 등 안내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 </a:t>
            </a:r>
            <a:endParaRPr lang="ko-KR" altLang="en-US" sz="17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75920" marR="0" indent="-375920" algn="just" fontAlgn="base" latinLnBrk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</a:pP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o 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지자체별 원예산업발전계획 수립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(</a:t>
            </a:r>
            <a:r>
              <a:rPr lang="en-US" altLang="ko-KR" sz="1700" b="1" kern="0" spc="0" dirty="0">
                <a:solidFill>
                  <a:srgbClr val="FF0000"/>
                </a:solidFill>
                <a:effectLst/>
                <a:latin typeface="HCI Poppy"/>
                <a:ea typeface="휴먼명조"/>
              </a:rPr>
              <a:t>5~8</a:t>
            </a:r>
            <a:r>
              <a:rPr lang="ko-KR" altLang="en-US" sz="1700" b="1" kern="0" spc="0" dirty="0">
                <a:solidFill>
                  <a:srgbClr val="FF0000"/>
                </a:solidFill>
                <a:effectLst/>
                <a:latin typeface="휴먼명조"/>
                <a:ea typeface="휴먼명조"/>
              </a:rPr>
              <a:t>월</a:t>
            </a:r>
            <a:r>
              <a:rPr lang="en-US" altLang="ko-KR" sz="1700" b="1" kern="0" spc="0" dirty="0">
                <a:solidFill>
                  <a:srgbClr val="FF0000"/>
                </a:solidFill>
                <a:effectLst/>
                <a:latin typeface="HCI Poppy"/>
                <a:ea typeface="휴먼명조"/>
              </a:rPr>
              <a:t>)</a:t>
            </a:r>
          </a:p>
          <a:p>
            <a:pPr marL="375920" marR="0" indent="-375920" algn="just" fontAlgn="base" latinLnBrk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 - </a:t>
            </a:r>
            <a:r>
              <a:rPr lang="en-US" altLang="ko-KR" sz="1400" b="1" kern="0" spc="0" dirty="0">
                <a:solidFill>
                  <a:srgbClr val="FF0000"/>
                </a:solidFill>
                <a:effectLst/>
                <a:latin typeface="HCI Poppy"/>
                <a:ea typeface="휴먼명조"/>
              </a:rPr>
              <a:t>7</a:t>
            </a:r>
            <a:r>
              <a:rPr lang="ko-KR" altLang="en-US" sz="1400" b="1" kern="0" spc="0" dirty="0">
                <a:solidFill>
                  <a:srgbClr val="FF0000"/>
                </a:solidFill>
                <a:effectLst/>
                <a:latin typeface="HCI Poppy"/>
                <a:ea typeface="휴먼명조"/>
              </a:rPr>
              <a:t>월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 내 경남도 원예산업발전계획 수립을 위한 기본계획 제출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</a:t>
            </a:r>
            <a:endParaRPr lang="ko-KR" altLang="en-US" sz="14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75920" marR="0" indent="-375920" algn="just" fontAlgn="base" latinLnBrk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</a:pP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o 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지자체 계획 정부 검토</a:t>
            </a:r>
            <a:r>
              <a:rPr lang="en-US" altLang="ko-KR" sz="1700" kern="0" spc="0" dirty="0">
                <a:solidFill>
                  <a:srgbClr val="FF0000"/>
                </a:solidFill>
                <a:effectLst/>
                <a:latin typeface="HCI Poppy"/>
                <a:ea typeface="휴먼명조"/>
              </a:rPr>
              <a:t>(9</a:t>
            </a:r>
            <a:r>
              <a:rPr lang="ko-KR" altLang="en-US" sz="1700" kern="0" spc="0" dirty="0">
                <a:solidFill>
                  <a:srgbClr val="FF0000"/>
                </a:solidFill>
                <a:effectLst/>
                <a:latin typeface="휴먼명조"/>
                <a:ea typeface="휴먼명조"/>
              </a:rPr>
              <a:t>월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)</a:t>
            </a:r>
            <a:endParaRPr lang="ko-KR" altLang="en-US" sz="17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426720" marR="0" indent="-426720" algn="just" fontAlgn="base" latinLnBrk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검토의견을 지자체에 회신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지자체는 특별한 사정이 없는 한 정부의 검토의견을 계획에 반영</a:t>
            </a:r>
            <a:endParaRPr lang="ko-KR" altLang="en-US" sz="9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75920" marR="0" indent="-375920" algn="just" fontAlgn="base" latinLnBrk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</a:pP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o 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지자체 최종 계획을 정부에 제출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(10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월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)</a:t>
            </a:r>
            <a:endParaRPr lang="ko-KR" altLang="en-US" sz="17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75920" marR="0" indent="-375920" algn="just" fontAlgn="base" latinLnBrk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</a:pP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o 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계획 평가 및 우수 지자체 포상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(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경진대회 등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12</a:t>
            </a:r>
            <a:r>
              <a:rPr lang="ko-KR" altLang="en-US" sz="17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월</a:t>
            </a:r>
            <a:r>
              <a:rPr lang="en-US" altLang="ko-KR" sz="17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)</a:t>
            </a:r>
            <a:endParaRPr lang="ko-KR" altLang="en-US" sz="17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D770695-9318-E1DB-D07A-9FC12DC0A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5250"/>
            <a:ext cx="7708900" cy="741363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&lt;</a:t>
            </a:r>
            <a:r>
              <a:rPr lang="ko-KR" altLang="en-US" sz="2800" dirty="0"/>
              <a:t>참고</a:t>
            </a:r>
            <a:r>
              <a:rPr lang="en-US" altLang="ko-KR" sz="2800" dirty="0"/>
              <a:t>&gt; </a:t>
            </a:r>
            <a:r>
              <a:rPr lang="ko-KR" altLang="en-US" sz="2800" dirty="0"/>
              <a:t>원예산업발전계획 수립 일정</a:t>
            </a:r>
          </a:p>
        </p:txBody>
      </p:sp>
    </p:spTree>
    <p:extLst>
      <p:ext uri="{BB962C8B-B14F-4D97-AF65-F5344CB8AC3E}">
        <p14:creationId xmlns:p14="http://schemas.microsoft.com/office/powerpoint/2010/main" val="3060226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DAD378-D25B-B13D-436D-C406CCD56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5250"/>
            <a:ext cx="9849543" cy="741462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&lt;</a:t>
            </a:r>
            <a:r>
              <a:rPr lang="ko-KR" altLang="en-US" sz="2800" dirty="0"/>
              <a:t>참고</a:t>
            </a:r>
            <a:r>
              <a:rPr lang="en-US" altLang="ko-KR" sz="2800" dirty="0"/>
              <a:t>&gt; </a:t>
            </a:r>
            <a:r>
              <a:rPr lang="ko-KR" altLang="en-US" sz="2800" dirty="0"/>
              <a:t>원예산업발전계획 및 산지유통조직 육성 핵심 방향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1AF0B8C-253B-1342-0605-FAF93B43A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33" y="1281943"/>
            <a:ext cx="8630196" cy="43005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77C518-B619-1118-84BF-08821F5FD6BD}"/>
              </a:ext>
            </a:extLst>
          </p:cNvPr>
          <p:cNvSpPr txBox="1"/>
          <p:nvPr/>
        </p:nvSpPr>
        <p:spPr>
          <a:xfrm>
            <a:off x="2325185" y="5845592"/>
            <a:ext cx="735438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1050" dirty="0"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* </a:t>
            </a:r>
            <a:r>
              <a:rPr lang="ko-KR" altLang="en-US" sz="1050" dirty="0"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해당 자료는 농식품부의 </a:t>
            </a:r>
            <a:r>
              <a:rPr lang="en-US" altLang="ko-KR" sz="1050" dirty="0"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“</a:t>
            </a:r>
            <a:r>
              <a:rPr lang="ko-KR" altLang="en-US" sz="1050" dirty="0"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원예농산물 생산</a:t>
            </a:r>
            <a:r>
              <a:rPr lang="en-US" altLang="ko-KR" sz="1050" dirty="0"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</a:t>
            </a:r>
            <a:r>
              <a:rPr lang="ko-KR" altLang="en-US" sz="1050" dirty="0"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마케팅 통합 수준 강화 및 지원체계 개편 방안</a:t>
            </a:r>
            <a:r>
              <a:rPr lang="en-US" altLang="ko-KR" sz="1050" dirty="0"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” </a:t>
            </a:r>
            <a:r>
              <a:rPr lang="ko-KR" altLang="en-US" sz="1050" dirty="0"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설명자료 마지막 부분에 </a:t>
            </a:r>
            <a:endParaRPr lang="en-US" altLang="ko-KR" sz="1050" dirty="0">
              <a:solidFill>
                <a:srgbClr val="FF000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r"/>
            <a:r>
              <a:rPr lang="ko-KR" altLang="en-US" sz="1050" dirty="0"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제시된 부탁말씀임</a:t>
            </a:r>
          </a:p>
        </p:txBody>
      </p:sp>
    </p:spTree>
    <p:extLst>
      <p:ext uri="{BB962C8B-B14F-4D97-AF65-F5344CB8AC3E}">
        <p14:creationId xmlns:p14="http://schemas.microsoft.com/office/powerpoint/2010/main" val="807876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816100" y="1411263"/>
            <a:ext cx="6253163" cy="2046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6000" spc="-100" dirty="0">
                <a:gradFill>
                  <a:gsLst>
                    <a:gs pos="0">
                      <a:srgbClr val="2D5B00"/>
                    </a:gs>
                    <a:gs pos="27000">
                      <a:srgbClr val="337700"/>
                    </a:gs>
                    <a:gs pos="55000">
                      <a:srgbClr val="337700"/>
                    </a:gs>
                    <a:gs pos="76000">
                      <a:srgbClr val="005904"/>
                    </a:gs>
                    <a:gs pos="100000">
                      <a:srgbClr val="005F2D"/>
                    </a:gs>
                  </a:gsLst>
                  <a:lin ang="5400000" scaled="0"/>
                </a:gradFill>
                <a:latin typeface="HY견고딕" pitchFamily="18" charset="-127"/>
                <a:ea typeface="HY견고딕" pitchFamily="18" charset="-127"/>
              </a:rPr>
              <a:t>감사합니다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527C3AA-0B30-4426-82DD-3D35238D3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95" t="14826" r="10726" b="52209"/>
          <a:stretch/>
        </p:blipFill>
        <p:spPr>
          <a:xfrm>
            <a:off x="-883602" y="3570348"/>
            <a:ext cx="3240359" cy="2960602"/>
          </a:xfrm>
          <a:prstGeom prst="diamond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2089650-0070-4E79-9242-AC26230066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904" t="15108" r="9293" b="46142"/>
          <a:stretch/>
        </p:blipFill>
        <p:spPr>
          <a:xfrm>
            <a:off x="1782544" y="4821125"/>
            <a:ext cx="2088598" cy="1872208"/>
          </a:xfrm>
          <a:prstGeom prst="diamond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88476</TotalTime>
  <Words>2961</Words>
  <Application>Microsoft Office PowerPoint</Application>
  <PresentationFormat>A4 용지(210x297mm)</PresentationFormat>
  <Paragraphs>834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3" baseType="lpstr">
      <vt:lpstr>HCI Poppy</vt:lpstr>
      <vt:lpstr>HY견고딕</vt:lpstr>
      <vt:lpstr>HY견명조</vt:lpstr>
      <vt:lpstr>KoPub돋움체 Medium</vt:lpstr>
      <vt:lpstr>맑은 고딕</vt:lpstr>
      <vt:lpstr>함초롬바탕</vt:lpstr>
      <vt:lpstr>휴먼명조</vt:lpstr>
      <vt:lpstr>Arial</vt:lpstr>
      <vt:lpstr>Wingdings</vt:lpstr>
      <vt:lpstr>Office 테마</vt:lpstr>
      <vt:lpstr>PowerPoint 프레젠테이션</vt:lpstr>
      <vt:lpstr>PowerPoint 프레젠테이션</vt:lpstr>
      <vt:lpstr>1. 산지유통정책 핵심방향</vt:lpstr>
      <vt:lpstr>1. 산지유통정책 핵심방향</vt:lpstr>
      <vt:lpstr>1. 산지유통정책 핵심방향</vt:lpstr>
      <vt:lpstr>1. 산지유통정책 핵심방향</vt:lpstr>
      <vt:lpstr>1. 산지유통정책 핵심방향</vt:lpstr>
      <vt:lpstr>1. 산지유통정책 핵심방향</vt:lpstr>
      <vt:lpstr>[참고] 생산∙유통 통합조직(혁신조직) 운영(안)</vt:lpstr>
      <vt:lpstr>2. 원예산업발전계획 핵심사항</vt:lpstr>
      <vt:lpstr>2. 원예산업발전계획 핵심사항</vt:lpstr>
      <vt:lpstr>2. 원예산업발전계획 핵심사항</vt:lpstr>
      <vt:lpstr>2. 원예산업발전계획 핵심사항</vt:lpstr>
      <vt:lpstr>2. 원예산업발전계획 핵심사항</vt:lpstr>
      <vt:lpstr>2. 원예산업발전계획 핵심사항</vt:lpstr>
      <vt:lpstr>3. 창녕군 원예산업발전계획 수립계획</vt:lpstr>
      <vt:lpstr>3. 창녕군 원예산업발전계획 수립계획</vt:lpstr>
      <vt:lpstr>3. 창녕군 원예산업발전계획 수립계획</vt:lpstr>
      <vt:lpstr>3. 창녕군 원예산업발전계획 수립계획</vt:lpstr>
      <vt:lpstr>3. 창녕군 원예산업발전계획 수립계획</vt:lpstr>
      <vt:lpstr>&lt;참고&gt; 원예산업발전계획 수립 일정</vt:lpstr>
      <vt:lpstr>&lt;참고&gt; 원예산업발전계획 및 산지유통조직 육성 핵심 방향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kimms90@hanmail.net</cp:lastModifiedBy>
  <cp:revision>628</cp:revision>
  <cp:lastPrinted>2022-06-15T03:06:08Z</cp:lastPrinted>
  <dcterms:created xsi:type="dcterms:W3CDTF">2012-09-20T05:20:23Z</dcterms:created>
  <dcterms:modified xsi:type="dcterms:W3CDTF">2022-06-24T07:28:07Z</dcterms:modified>
</cp:coreProperties>
</file>